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63" r:id="rId3"/>
    <p:sldId id="264" r:id="rId4"/>
    <p:sldId id="258" r:id="rId5"/>
    <p:sldId id="259" r:id="rId6"/>
    <p:sldId id="260" r:id="rId7"/>
    <p:sldId id="261" r:id="rId8"/>
    <p:sldId id="361" r:id="rId9"/>
    <p:sldId id="325" r:id="rId10"/>
    <p:sldId id="332" r:id="rId11"/>
    <p:sldId id="363" r:id="rId12"/>
    <p:sldId id="329" r:id="rId13"/>
    <p:sldId id="269" r:id="rId14"/>
    <p:sldId id="307" r:id="rId15"/>
    <p:sldId id="365" r:id="rId16"/>
    <p:sldId id="364" r:id="rId17"/>
    <p:sldId id="309" r:id="rId18"/>
    <p:sldId id="311" r:id="rId19"/>
    <p:sldId id="268" r:id="rId20"/>
    <p:sldId id="369" r:id="rId21"/>
    <p:sldId id="308" r:id="rId22"/>
    <p:sldId id="362" r:id="rId23"/>
    <p:sldId id="330" r:id="rId24"/>
    <p:sldId id="336" r:id="rId25"/>
    <p:sldId id="304" r:id="rId26"/>
    <p:sldId id="337" r:id="rId27"/>
    <p:sldId id="271" r:id="rId28"/>
    <p:sldId id="338" r:id="rId29"/>
    <p:sldId id="314" r:id="rId30"/>
    <p:sldId id="339" r:id="rId31"/>
    <p:sldId id="340" r:id="rId32"/>
    <p:sldId id="297" r:id="rId33"/>
    <p:sldId id="298" r:id="rId34"/>
    <p:sldId id="299" r:id="rId35"/>
    <p:sldId id="353" r:id="rId36"/>
    <p:sldId id="295" r:id="rId37"/>
    <p:sldId id="302" r:id="rId38"/>
    <p:sldId id="341" r:id="rId39"/>
    <p:sldId id="344" r:id="rId40"/>
    <p:sldId id="343" r:id="rId41"/>
    <p:sldId id="348" r:id="rId42"/>
    <p:sldId id="342" r:id="rId43"/>
    <p:sldId id="301" r:id="rId44"/>
    <p:sldId id="276" r:id="rId45"/>
    <p:sldId id="345" r:id="rId46"/>
    <p:sldId id="367" r:id="rId47"/>
    <p:sldId id="351" r:id="rId48"/>
    <p:sldId id="368" r:id="rId49"/>
    <p:sldId id="354" r:id="rId50"/>
    <p:sldId id="335" r:id="rId51"/>
    <p:sldId id="277" r:id="rId52"/>
    <p:sldId id="278" r:id="rId53"/>
    <p:sldId id="279" r:id="rId54"/>
    <p:sldId id="317" r:id="rId55"/>
    <p:sldId id="318" r:id="rId56"/>
    <p:sldId id="319" r:id="rId57"/>
    <p:sldId id="321" r:id="rId58"/>
    <p:sldId id="326" r:id="rId59"/>
    <p:sldId id="327" r:id="rId60"/>
    <p:sldId id="280" r:id="rId61"/>
    <p:sldId id="322" r:id="rId62"/>
    <p:sldId id="320" r:id="rId63"/>
    <p:sldId id="281" r:id="rId64"/>
    <p:sldId id="359" r:id="rId65"/>
    <p:sldId id="360" r:id="rId66"/>
    <p:sldId id="357" r:id="rId67"/>
    <p:sldId id="358" r:id="rId68"/>
    <p:sldId id="282" r:id="rId69"/>
    <p:sldId id="283" r:id="rId70"/>
    <p:sldId id="355" r:id="rId71"/>
    <p:sldId id="356" r:id="rId72"/>
    <p:sldId id="370" r:id="rId73"/>
    <p:sldId id="371" r:id="rId74"/>
    <p:sldId id="372" r:id="rId75"/>
    <p:sldId id="373" r:id="rId76"/>
    <p:sldId id="347"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2" autoAdjust="0"/>
    <p:restoredTop sz="75911" autoAdjust="0"/>
  </p:normalViewPr>
  <p:slideViewPr>
    <p:cSldViewPr snapToGrid="0">
      <p:cViewPr varScale="1">
        <p:scale>
          <a:sx n="83" d="100"/>
          <a:sy n="83" d="100"/>
        </p:scale>
        <p:origin x="11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7741CA-7CB2-4BDB-AC35-2BD5340EC43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0B595400-BCB5-4F9C-8AA5-C9856DB56F7B}">
      <dgm:prSet/>
      <dgm:spPr/>
      <dgm:t>
        <a:bodyPr/>
        <a:lstStyle/>
        <a:p>
          <a:r>
            <a:rPr lang="en-US" dirty="0"/>
            <a:t>1972: Statute</a:t>
          </a:r>
        </a:p>
      </dgm:t>
    </dgm:pt>
    <dgm:pt modelId="{B2D7D3B7-7E58-4E70-A273-004A680B229F}" type="parTrans" cxnId="{3B763F24-C0AA-48C8-AD14-365F505F511E}">
      <dgm:prSet/>
      <dgm:spPr/>
      <dgm:t>
        <a:bodyPr/>
        <a:lstStyle/>
        <a:p>
          <a:endParaRPr lang="en-US"/>
        </a:p>
      </dgm:t>
    </dgm:pt>
    <dgm:pt modelId="{AD0B9736-25FB-4E83-8568-3B36F7171516}" type="sibTrans" cxnId="{3B763F24-C0AA-48C8-AD14-365F505F511E}">
      <dgm:prSet/>
      <dgm:spPr/>
      <dgm:t>
        <a:bodyPr/>
        <a:lstStyle/>
        <a:p>
          <a:endParaRPr lang="en-US"/>
        </a:p>
      </dgm:t>
    </dgm:pt>
    <dgm:pt modelId="{98E6B72B-6D19-40F7-8A60-0A2A0C0C2027}">
      <dgm:prSet custT="1"/>
      <dgm:spPr>
        <a:noFill/>
        <a:ln>
          <a:noFill/>
        </a:ln>
      </dgm:spPr>
      <dgm:t>
        <a:bodyPr/>
        <a:lstStyle/>
        <a:p>
          <a:r>
            <a:rPr lang="en-US" sz="3200" b="1" dirty="0">
              <a:solidFill>
                <a:schemeClr val="tx1"/>
              </a:solidFill>
            </a:rPr>
            <a:t>↓</a:t>
          </a:r>
        </a:p>
      </dgm:t>
    </dgm:pt>
    <dgm:pt modelId="{1A412BA2-D2FF-49E4-9D83-E10DB6E8FDE6}" type="parTrans" cxnId="{F56ED683-68BC-463B-BBED-11911D6C0281}">
      <dgm:prSet/>
      <dgm:spPr/>
      <dgm:t>
        <a:bodyPr/>
        <a:lstStyle/>
        <a:p>
          <a:endParaRPr lang="en-US"/>
        </a:p>
      </dgm:t>
    </dgm:pt>
    <dgm:pt modelId="{4EFD1441-E6CB-478E-AB47-7FFD04B9BED4}" type="sibTrans" cxnId="{F56ED683-68BC-463B-BBED-11911D6C0281}">
      <dgm:prSet/>
      <dgm:spPr/>
      <dgm:t>
        <a:bodyPr/>
        <a:lstStyle/>
        <a:p>
          <a:endParaRPr lang="en-US"/>
        </a:p>
      </dgm:t>
    </dgm:pt>
    <dgm:pt modelId="{6943E899-CD06-4F5E-A71D-FC8DFB398C8A}">
      <dgm:prSet/>
      <dgm:spPr/>
      <dgm:t>
        <a:bodyPr/>
        <a:lstStyle/>
        <a:p>
          <a:r>
            <a:rPr lang="en-US" dirty="0"/>
            <a:t>1975: Limited Rulemaking</a:t>
          </a:r>
        </a:p>
      </dgm:t>
    </dgm:pt>
    <dgm:pt modelId="{934AA148-92B9-4361-8272-6E51AE6A5380}" type="parTrans" cxnId="{58E215CA-4D22-4324-A81E-8F61B5498563}">
      <dgm:prSet/>
      <dgm:spPr/>
      <dgm:t>
        <a:bodyPr/>
        <a:lstStyle/>
        <a:p>
          <a:endParaRPr lang="en-US"/>
        </a:p>
      </dgm:t>
    </dgm:pt>
    <dgm:pt modelId="{F41989C9-DF29-4B4C-B110-FDCBB8FA856F}" type="sibTrans" cxnId="{58E215CA-4D22-4324-A81E-8F61B5498563}">
      <dgm:prSet/>
      <dgm:spPr/>
      <dgm:t>
        <a:bodyPr/>
        <a:lstStyle/>
        <a:p>
          <a:endParaRPr lang="en-US"/>
        </a:p>
      </dgm:t>
    </dgm:pt>
    <dgm:pt modelId="{C7319D39-22A8-417C-891E-17B62CBB4F4C}">
      <dgm:prSet custT="1"/>
      <dgm:spPr>
        <a:noFill/>
        <a:ln>
          <a:noFill/>
        </a:ln>
      </dgm:spPr>
      <dgm:t>
        <a:bodyPr/>
        <a:lstStyle/>
        <a:p>
          <a:r>
            <a:rPr lang="en-US" sz="3200" b="1" dirty="0">
              <a:solidFill>
                <a:schemeClr val="tx1"/>
              </a:solidFill>
            </a:rPr>
            <a:t>↓</a:t>
          </a:r>
        </a:p>
      </dgm:t>
    </dgm:pt>
    <dgm:pt modelId="{089C3A0C-54FA-4F1D-952A-7DE3D283F7F9}" type="parTrans" cxnId="{7BB6C2D9-CF9F-41FC-9A20-05A4A4C1C320}">
      <dgm:prSet/>
      <dgm:spPr/>
      <dgm:t>
        <a:bodyPr/>
        <a:lstStyle/>
        <a:p>
          <a:endParaRPr lang="en-US"/>
        </a:p>
      </dgm:t>
    </dgm:pt>
    <dgm:pt modelId="{C71264B1-D4C2-4243-A41D-67BFAB5FB7D2}" type="sibTrans" cxnId="{7BB6C2D9-CF9F-41FC-9A20-05A4A4C1C320}">
      <dgm:prSet/>
      <dgm:spPr/>
      <dgm:t>
        <a:bodyPr/>
        <a:lstStyle/>
        <a:p>
          <a:endParaRPr lang="en-US"/>
        </a:p>
      </dgm:t>
    </dgm:pt>
    <dgm:pt modelId="{B667D20B-AFCD-4CED-8862-604BDDD2C972}">
      <dgm:prSet/>
      <dgm:spPr/>
      <dgm:t>
        <a:bodyPr/>
        <a:lstStyle/>
        <a:p>
          <a:r>
            <a:rPr lang="en-US"/>
            <a:t>1980-1990s: Judicial Decisions</a:t>
          </a:r>
        </a:p>
      </dgm:t>
    </dgm:pt>
    <dgm:pt modelId="{83CDC894-0353-4015-83F7-9DD58F4BB723}" type="parTrans" cxnId="{68E4863D-0F13-4015-B25F-97DC92FFE3FB}">
      <dgm:prSet/>
      <dgm:spPr/>
      <dgm:t>
        <a:bodyPr/>
        <a:lstStyle/>
        <a:p>
          <a:endParaRPr lang="en-US"/>
        </a:p>
      </dgm:t>
    </dgm:pt>
    <dgm:pt modelId="{5A74E5CD-7124-4068-8F8D-CAC31A737C9B}" type="sibTrans" cxnId="{68E4863D-0F13-4015-B25F-97DC92FFE3FB}">
      <dgm:prSet/>
      <dgm:spPr/>
      <dgm:t>
        <a:bodyPr/>
        <a:lstStyle/>
        <a:p>
          <a:endParaRPr lang="en-US"/>
        </a:p>
      </dgm:t>
    </dgm:pt>
    <dgm:pt modelId="{5321E3C9-F14D-4854-9B84-68CCE9FAC153}">
      <dgm:prSet custT="1"/>
      <dgm:spPr>
        <a:noFill/>
        <a:ln>
          <a:noFill/>
        </a:ln>
      </dgm:spPr>
      <dgm:t>
        <a:bodyPr/>
        <a:lstStyle/>
        <a:p>
          <a:r>
            <a:rPr lang="en-US" sz="3200" b="1" dirty="0">
              <a:solidFill>
                <a:schemeClr val="tx1"/>
              </a:solidFill>
            </a:rPr>
            <a:t>↓</a:t>
          </a:r>
        </a:p>
      </dgm:t>
    </dgm:pt>
    <dgm:pt modelId="{BDDBDA11-602E-49C3-848E-086FAABE0E38}" type="parTrans" cxnId="{60A1D407-A0E3-4D80-BC72-15B4124BB846}">
      <dgm:prSet/>
      <dgm:spPr/>
      <dgm:t>
        <a:bodyPr/>
        <a:lstStyle/>
        <a:p>
          <a:endParaRPr lang="en-US"/>
        </a:p>
      </dgm:t>
    </dgm:pt>
    <dgm:pt modelId="{7A71E79E-480A-4E8A-B009-BECD4F4E6790}" type="sibTrans" cxnId="{60A1D407-A0E3-4D80-BC72-15B4124BB846}">
      <dgm:prSet/>
      <dgm:spPr/>
      <dgm:t>
        <a:bodyPr/>
        <a:lstStyle/>
        <a:p>
          <a:endParaRPr lang="en-US"/>
        </a:p>
      </dgm:t>
    </dgm:pt>
    <dgm:pt modelId="{02DA6E38-933F-49FC-ABAD-EC8C279CF739}">
      <dgm:prSet/>
      <dgm:spPr/>
      <dgm:t>
        <a:bodyPr/>
        <a:lstStyle/>
        <a:p>
          <a:r>
            <a:rPr lang="en-US" dirty="0"/>
            <a:t>1997-2017: Guidance</a:t>
          </a:r>
        </a:p>
      </dgm:t>
    </dgm:pt>
    <dgm:pt modelId="{BA86782F-C981-4ABC-83DC-E75E0985836F}" type="parTrans" cxnId="{2C2A7384-0436-43D4-9BCA-A449CD95246F}">
      <dgm:prSet/>
      <dgm:spPr/>
      <dgm:t>
        <a:bodyPr/>
        <a:lstStyle/>
        <a:p>
          <a:endParaRPr lang="en-US"/>
        </a:p>
      </dgm:t>
    </dgm:pt>
    <dgm:pt modelId="{D58E2D41-5722-4DBF-AA9C-1FA3DEE61AE8}" type="sibTrans" cxnId="{2C2A7384-0436-43D4-9BCA-A449CD95246F}">
      <dgm:prSet/>
      <dgm:spPr/>
      <dgm:t>
        <a:bodyPr/>
        <a:lstStyle/>
        <a:p>
          <a:endParaRPr lang="en-US"/>
        </a:p>
      </dgm:t>
    </dgm:pt>
    <dgm:pt modelId="{103DB2B2-B151-432E-A785-0099999E6A50}" type="pres">
      <dgm:prSet presAssocID="{447741CA-7CB2-4BDB-AC35-2BD5340EC433}" presName="Name0" presStyleCnt="0">
        <dgm:presLayoutVars>
          <dgm:dir/>
          <dgm:animLvl val="lvl"/>
          <dgm:resizeHandles val="exact"/>
        </dgm:presLayoutVars>
      </dgm:prSet>
      <dgm:spPr/>
    </dgm:pt>
    <dgm:pt modelId="{D0E33E87-DE71-49C7-9DB6-938E9D2C30B0}" type="pres">
      <dgm:prSet presAssocID="{0B595400-BCB5-4F9C-8AA5-C9856DB56F7B}" presName="linNode" presStyleCnt="0"/>
      <dgm:spPr/>
    </dgm:pt>
    <dgm:pt modelId="{AD11D42B-813A-466C-9EF1-B0EAD4057BFD}" type="pres">
      <dgm:prSet presAssocID="{0B595400-BCB5-4F9C-8AA5-C9856DB56F7B}" presName="parentText" presStyleLbl="node1" presStyleIdx="0" presStyleCnt="7">
        <dgm:presLayoutVars>
          <dgm:chMax val="1"/>
          <dgm:bulletEnabled val="1"/>
        </dgm:presLayoutVars>
      </dgm:prSet>
      <dgm:spPr/>
    </dgm:pt>
    <dgm:pt modelId="{CF98F871-D2CF-4810-8137-68BA16D56C6F}" type="pres">
      <dgm:prSet presAssocID="{AD0B9736-25FB-4E83-8568-3B36F7171516}" presName="sp" presStyleCnt="0"/>
      <dgm:spPr/>
    </dgm:pt>
    <dgm:pt modelId="{9D982DA7-4E3D-48B7-A546-9E93AB3B5757}" type="pres">
      <dgm:prSet presAssocID="{98E6B72B-6D19-40F7-8A60-0A2A0C0C2027}" presName="linNode" presStyleCnt="0"/>
      <dgm:spPr/>
    </dgm:pt>
    <dgm:pt modelId="{11762023-0A1E-4FE5-BAE5-0A834A7E1205}" type="pres">
      <dgm:prSet presAssocID="{98E6B72B-6D19-40F7-8A60-0A2A0C0C2027}" presName="parentText" presStyleLbl="node1" presStyleIdx="1" presStyleCnt="7">
        <dgm:presLayoutVars>
          <dgm:chMax val="1"/>
          <dgm:bulletEnabled val="1"/>
        </dgm:presLayoutVars>
      </dgm:prSet>
      <dgm:spPr/>
    </dgm:pt>
    <dgm:pt modelId="{B93DC1A3-3BE7-498F-BF30-1BB571F2A25E}" type="pres">
      <dgm:prSet presAssocID="{4EFD1441-E6CB-478E-AB47-7FFD04B9BED4}" presName="sp" presStyleCnt="0"/>
      <dgm:spPr/>
    </dgm:pt>
    <dgm:pt modelId="{2720565A-C111-4462-AE10-5A14966684AB}" type="pres">
      <dgm:prSet presAssocID="{6943E899-CD06-4F5E-A71D-FC8DFB398C8A}" presName="linNode" presStyleCnt="0"/>
      <dgm:spPr/>
    </dgm:pt>
    <dgm:pt modelId="{366EE9F3-45FD-4C76-9FA1-3627BE5EDDEE}" type="pres">
      <dgm:prSet presAssocID="{6943E899-CD06-4F5E-A71D-FC8DFB398C8A}" presName="parentText" presStyleLbl="node1" presStyleIdx="2" presStyleCnt="7">
        <dgm:presLayoutVars>
          <dgm:chMax val="1"/>
          <dgm:bulletEnabled val="1"/>
        </dgm:presLayoutVars>
      </dgm:prSet>
      <dgm:spPr/>
    </dgm:pt>
    <dgm:pt modelId="{F420221D-48F5-4872-921D-D4974F3C27A0}" type="pres">
      <dgm:prSet presAssocID="{F41989C9-DF29-4B4C-B110-FDCBB8FA856F}" presName="sp" presStyleCnt="0"/>
      <dgm:spPr/>
    </dgm:pt>
    <dgm:pt modelId="{56E89372-8E51-4F6D-8036-28BA31B8A25C}" type="pres">
      <dgm:prSet presAssocID="{C7319D39-22A8-417C-891E-17B62CBB4F4C}" presName="linNode" presStyleCnt="0"/>
      <dgm:spPr/>
    </dgm:pt>
    <dgm:pt modelId="{536A5E1A-4323-43C9-81F7-7468418E72C6}" type="pres">
      <dgm:prSet presAssocID="{C7319D39-22A8-417C-891E-17B62CBB4F4C}" presName="parentText" presStyleLbl="node1" presStyleIdx="3" presStyleCnt="7">
        <dgm:presLayoutVars>
          <dgm:chMax val="1"/>
          <dgm:bulletEnabled val="1"/>
        </dgm:presLayoutVars>
      </dgm:prSet>
      <dgm:spPr/>
    </dgm:pt>
    <dgm:pt modelId="{6F3235D2-9191-4F8C-BA8C-7D5962DC5CAA}" type="pres">
      <dgm:prSet presAssocID="{C71264B1-D4C2-4243-A41D-67BFAB5FB7D2}" presName="sp" presStyleCnt="0"/>
      <dgm:spPr/>
    </dgm:pt>
    <dgm:pt modelId="{3CA9F1A3-AF4F-477C-A76B-02C3C53217A3}" type="pres">
      <dgm:prSet presAssocID="{B667D20B-AFCD-4CED-8862-604BDDD2C972}" presName="linNode" presStyleCnt="0"/>
      <dgm:spPr/>
    </dgm:pt>
    <dgm:pt modelId="{4E8FAFF3-9262-4345-B51F-109044999CF6}" type="pres">
      <dgm:prSet presAssocID="{B667D20B-AFCD-4CED-8862-604BDDD2C972}" presName="parentText" presStyleLbl="node1" presStyleIdx="4" presStyleCnt="7">
        <dgm:presLayoutVars>
          <dgm:chMax val="1"/>
          <dgm:bulletEnabled val="1"/>
        </dgm:presLayoutVars>
      </dgm:prSet>
      <dgm:spPr/>
    </dgm:pt>
    <dgm:pt modelId="{8997A13F-4451-453B-85C7-7DDE690AC6BF}" type="pres">
      <dgm:prSet presAssocID="{5A74E5CD-7124-4068-8F8D-CAC31A737C9B}" presName="sp" presStyleCnt="0"/>
      <dgm:spPr/>
    </dgm:pt>
    <dgm:pt modelId="{6CD8C99A-E45D-4906-B921-2C960934C8EC}" type="pres">
      <dgm:prSet presAssocID="{5321E3C9-F14D-4854-9B84-68CCE9FAC153}" presName="linNode" presStyleCnt="0"/>
      <dgm:spPr/>
    </dgm:pt>
    <dgm:pt modelId="{C77E1E08-5BA5-45C0-9103-6FEBADFF1EF5}" type="pres">
      <dgm:prSet presAssocID="{5321E3C9-F14D-4854-9B84-68CCE9FAC153}" presName="parentText" presStyleLbl="node1" presStyleIdx="5" presStyleCnt="7">
        <dgm:presLayoutVars>
          <dgm:chMax val="1"/>
          <dgm:bulletEnabled val="1"/>
        </dgm:presLayoutVars>
      </dgm:prSet>
      <dgm:spPr/>
    </dgm:pt>
    <dgm:pt modelId="{60609C67-0C6C-409B-8122-7456185BC261}" type="pres">
      <dgm:prSet presAssocID="{7A71E79E-480A-4E8A-B009-BECD4F4E6790}" presName="sp" presStyleCnt="0"/>
      <dgm:spPr/>
    </dgm:pt>
    <dgm:pt modelId="{88F41B1F-5D91-4C28-9C5A-D03628616E1F}" type="pres">
      <dgm:prSet presAssocID="{02DA6E38-933F-49FC-ABAD-EC8C279CF739}" presName="linNode" presStyleCnt="0"/>
      <dgm:spPr/>
    </dgm:pt>
    <dgm:pt modelId="{8DB82EFB-B70B-4940-8FD9-9F3CE171D3B0}" type="pres">
      <dgm:prSet presAssocID="{02DA6E38-933F-49FC-ABAD-EC8C279CF739}" presName="parentText" presStyleLbl="node1" presStyleIdx="6" presStyleCnt="7">
        <dgm:presLayoutVars>
          <dgm:chMax val="1"/>
          <dgm:bulletEnabled val="1"/>
        </dgm:presLayoutVars>
      </dgm:prSet>
      <dgm:spPr/>
    </dgm:pt>
  </dgm:ptLst>
  <dgm:cxnLst>
    <dgm:cxn modelId="{60A1D407-A0E3-4D80-BC72-15B4124BB846}" srcId="{447741CA-7CB2-4BDB-AC35-2BD5340EC433}" destId="{5321E3C9-F14D-4854-9B84-68CCE9FAC153}" srcOrd="5" destOrd="0" parTransId="{BDDBDA11-602E-49C3-848E-086FAABE0E38}" sibTransId="{7A71E79E-480A-4E8A-B009-BECD4F4E6790}"/>
    <dgm:cxn modelId="{3B763F24-C0AA-48C8-AD14-365F505F511E}" srcId="{447741CA-7CB2-4BDB-AC35-2BD5340EC433}" destId="{0B595400-BCB5-4F9C-8AA5-C9856DB56F7B}" srcOrd="0" destOrd="0" parTransId="{B2D7D3B7-7E58-4E70-A273-004A680B229F}" sibTransId="{AD0B9736-25FB-4E83-8568-3B36F7171516}"/>
    <dgm:cxn modelId="{766B8125-ECE4-4E3B-AE2D-43BCFEA60422}" type="presOf" srcId="{6943E899-CD06-4F5E-A71D-FC8DFB398C8A}" destId="{366EE9F3-45FD-4C76-9FA1-3627BE5EDDEE}" srcOrd="0" destOrd="0" presId="urn:microsoft.com/office/officeart/2005/8/layout/vList5"/>
    <dgm:cxn modelId="{46426226-DF8F-45CA-A3E7-58FE424B5DF8}" type="presOf" srcId="{5321E3C9-F14D-4854-9B84-68CCE9FAC153}" destId="{C77E1E08-5BA5-45C0-9103-6FEBADFF1EF5}" srcOrd="0" destOrd="0" presId="urn:microsoft.com/office/officeart/2005/8/layout/vList5"/>
    <dgm:cxn modelId="{68E4863D-0F13-4015-B25F-97DC92FFE3FB}" srcId="{447741CA-7CB2-4BDB-AC35-2BD5340EC433}" destId="{B667D20B-AFCD-4CED-8862-604BDDD2C972}" srcOrd="4" destOrd="0" parTransId="{83CDC894-0353-4015-83F7-9DD58F4BB723}" sibTransId="{5A74E5CD-7124-4068-8F8D-CAC31A737C9B}"/>
    <dgm:cxn modelId="{916B325E-F22F-401A-92C2-8A54CB56D9A0}" type="presOf" srcId="{02DA6E38-933F-49FC-ABAD-EC8C279CF739}" destId="{8DB82EFB-B70B-4940-8FD9-9F3CE171D3B0}" srcOrd="0" destOrd="0" presId="urn:microsoft.com/office/officeart/2005/8/layout/vList5"/>
    <dgm:cxn modelId="{F56ED683-68BC-463B-BBED-11911D6C0281}" srcId="{447741CA-7CB2-4BDB-AC35-2BD5340EC433}" destId="{98E6B72B-6D19-40F7-8A60-0A2A0C0C2027}" srcOrd="1" destOrd="0" parTransId="{1A412BA2-D2FF-49E4-9D83-E10DB6E8FDE6}" sibTransId="{4EFD1441-E6CB-478E-AB47-7FFD04B9BED4}"/>
    <dgm:cxn modelId="{2C2A7384-0436-43D4-9BCA-A449CD95246F}" srcId="{447741CA-7CB2-4BDB-AC35-2BD5340EC433}" destId="{02DA6E38-933F-49FC-ABAD-EC8C279CF739}" srcOrd="6" destOrd="0" parTransId="{BA86782F-C981-4ABC-83DC-E75E0985836F}" sibTransId="{D58E2D41-5722-4DBF-AA9C-1FA3DEE61AE8}"/>
    <dgm:cxn modelId="{2CFC2D9B-B41C-4BD7-9223-FA5F69EA678F}" type="presOf" srcId="{C7319D39-22A8-417C-891E-17B62CBB4F4C}" destId="{536A5E1A-4323-43C9-81F7-7468418E72C6}" srcOrd="0" destOrd="0" presId="urn:microsoft.com/office/officeart/2005/8/layout/vList5"/>
    <dgm:cxn modelId="{18A9C0BF-C32C-4C4C-A5F0-497D05F84A2A}" type="presOf" srcId="{B667D20B-AFCD-4CED-8862-604BDDD2C972}" destId="{4E8FAFF3-9262-4345-B51F-109044999CF6}" srcOrd="0" destOrd="0" presId="urn:microsoft.com/office/officeart/2005/8/layout/vList5"/>
    <dgm:cxn modelId="{58E215CA-4D22-4324-A81E-8F61B5498563}" srcId="{447741CA-7CB2-4BDB-AC35-2BD5340EC433}" destId="{6943E899-CD06-4F5E-A71D-FC8DFB398C8A}" srcOrd="2" destOrd="0" parTransId="{934AA148-92B9-4361-8272-6E51AE6A5380}" sibTransId="{F41989C9-DF29-4B4C-B110-FDCBB8FA856F}"/>
    <dgm:cxn modelId="{21F4D1CF-2467-4A7F-ADF9-60ED37CCB41E}" type="presOf" srcId="{98E6B72B-6D19-40F7-8A60-0A2A0C0C2027}" destId="{11762023-0A1E-4FE5-BAE5-0A834A7E1205}" srcOrd="0" destOrd="0" presId="urn:microsoft.com/office/officeart/2005/8/layout/vList5"/>
    <dgm:cxn modelId="{7BB6C2D9-CF9F-41FC-9A20-05A4A4C1C320}" srcId="{447741CA-7CB2-4BDB-AC35-2BD5340EC433}" destId="{C7319D39-22A8-417C-891E-17B62CBB4F4C}" srcOrd="3" destOrd="0" parTransId="{089C3A0C-54FA-4F1D-952A-7DE3D283F7F9}" sibTransId="{C71264B1-D4C2-4243-A41D-67BFAB5FB7D2}"/>
    <dgm:cxn modelId="{C0C8CADE-290B-4E26-A3B6-CC9E3F684149}" type="presOf" srcId="{447741CA-7CB2-4BDB-AC35-2BD5340EC433}" destId="{103DB2B2-B151-432E-A785-0099999E6A50}" srcOrd="0" destOrd="0" presId="urn:microsoft.com/office/officeart/2005/8/layout/vList5"/>
    <dgm:cxn modelId="{00642AEF-DA87-4D3B-BA1F-22AC8CC6EDDA}" type="presOf" srcId="{0B595400-BCB5-4F9C-8AA5-C9856DB56F7B}" destId="{AD11D42B-813A-466C-9EF1-B0EAD4057BFD}" srcOrd="0" destOrd="0" presId="urn:microsoft.com/office/officeart/2005/8/layout/vList5"/>
    <dgm:cxn modelId="{B87F8F03-2BA8-4000-ADEB-6407C2406962}" type="presParOf" srcId="{103DB2B2-B151-432E-A785-0099999E6A50}" destId="{D0E33E87-DE71-49C7-9DB6-938E9D2C30B0}" srcOrd="0" destOrd="0" presId="urn:microsoft.com/office/officeart/2005/8/layout/vList5"/>
    <dgm:cxn modelId="{313FC4B2-4A4B-4E3F-8DA1-840D50AE50DD}" type="presParOf" srcId="{D0E33E87-DE71-49C7-9DB6-938E9D2C30B0}" destId="{AD11D42B-813A-466C-9EF1-B0EAD4057BFD}" srcOrd="0" destOrd="0" presId="urn:microsoft.com/office/officeart/2005/8/layout/vList5"/>
    <dgm:cxn modelId="{D893A9A2-11AD-4E43-B120-4DE998BC5DFE}" type="presParOf" srcId="{103DB2B2-B151-432E-A785-0099999E6A50}" destId="{CF98F871-D2CF-4810-8137-68BA16D56C6F}" srcOrd="1" destOrd="0" presId="urn:microsoft.com/office/officeart/2005/8/layout/vList5"/>
    <dgm:cxn modelId="{C103F1AD-8006-4AB5-B5EC-84935BDC919A}" type="presParOf" srcId="{103DB2B2-B151-432E-A785-0099999E6A50}" destId="{9D982DA7-4E3D-48B7-A546-9E93AB3B5757}" srcOrd="2" destOrd="0" presId="urn:microsoft.com/office/officeart/2005/8/layout/vList5"/>
    <dgm:cxn modelId="{443113E7-254C-4356-8955-860C9437D70E}" type="presParOf" srcId="{9D982DA7-4E3D-48B7-A546-9E93AB3B5757}" destId="{11762023-0A1E-4FE5-BAE5-0A834A7E1205}" srcOrd="0" destOrd="0" presId="urn:microsoft.com/office/officeart/2005/8/layout/vList5"/>
    <dgm:cxn modelId="{476FE94A-00CA-4CC5-BC99-656514F81B23}" type="presParOf" srcId="{103DB2B2-B151-432E-A785-0099999E6A50}" destId="{B93DC1A3-3BE7-498F-BF30-1BB571F2A25E}" srcOrd="3" destOrd="0" presId="urn:microsoft.com/office/officeart/2005/8/layout/vList5"/>
    <dgm:cxn modelId="{0E4CC9EA-E708-4F96-BE38-C7A0BB5FEAF6}" type="presParOf" srcId="{103DB2B2-B151-432E-A785-0099999E6A50}" destId="{2720565A-C111-4462-AE10-5A14966684AB}" srcOrd="4" destOrd="0" presId="urn:microsoft.com/office/officeart/2005/8/layout/vList5"/>
    <dgm:cxn modelId="{691D22B9-E842-464A-B0C3-9FC35125F6EE}" type="presParOf" srcId="{2720565A-C111-4462-AE10-5A14966684AB}" destId="{366EE9F3-45FD-4C76-9FA1-3627BE5EDDEE}" srcOrd="0" destOrd="0" presId="urn:microsoft.com/office/officeart/2005/8/layout/vList5"/>
    <dgm:cxn modelId="{7FFBC306-824B-4584-9B21-5108337D86EE}" type="presParOf" srcId="{103DB2B2-B151-432E-A785-0099999E6A50}" destId="{F420221D-48F5-4872-921D-D4974F3C27A0}" srcOrd="5" destOrd="0" presId="urn:microsoft.com/office/officeart/2005/8/layout/vList5"/>
    <dgm:cxn modelId="{EFDD60A4-888F-44B2-ADC4-EE5E346B155A}" type="presParOf" srcId="{103DB2B2-B151-432E-A785-0099999E6A50}" destId="{56E89372-8E51-4F6D-8036-28BA31B8A25C}" srcOrd="6" destOrd="0" presId="urn:microsoft.com/office/officeart/2005/8/layout/vList5"/>
    <dgm:cxn modelId="{37E25DA1-2864-4FDD-9BBC-8846A07C51E7}" type="presParOf" srcId="{56E89372-8E51-4F6D-8036-28BA31B8A25C}" destId="{536A5E1A-4323-43C9-81F7-7468418E72C6}" srcOrd="0" destOrd="0" presId="urn:microsoft.com/office/officeart/2005/8/layout/vList5"/>
    <dgm:cxn modelId="{CA97103E-0250-4035-B5A9-DCC43889ED1B}" type="presParOf" srcId="{103DB2B2-B151-432E-A785-0099999E6A50}" destId="{6F3235D2-9191-4F8C-BA8C-7D5962DC5CAA}" srcOrd="7" destOrd="0" presId="urn:microsoft.com/office/officeart/2005/8/layout/vList5"/>
    <dgm:cxn modelId="{5397934B-34DE-4FA3-B199-51511C9970CF}" type="presParOf" srcId="{103DB2B2-B151-432E-A785-0099999E6A50}" destId="{3CA9F1A3-AF4F-477C-A76B-02C3C53217A3}" srcOrd="8" destOrd="0" presId="urn:microsoft.com/office/officeart/2005/8/layout/vList5"/>
    <dgm:cxn modelId="{F4114F9B-DA8D-4207-A0C5-FDBE8ADA875D}" type="presParOf" srcId="{3CA9F1A3-AF4F-477C-A76B-02C3C53217A3}" destId="{4E8FAFF3-9262-4345-B51F-109044999CF6}" srcOrd="0" destOrd="0" presId="urn:microsoft.com/office/officeart/2005/8/layout/vList5"/>
    <dgm:cxn modelId="{530F31D0-0427-4ED1-911B-AB52FA344B58}" type="presParOf" srcId="{103DB2B2-B151-432E-A785-0099999E6A50}" destId="{8997A13F-4451-453B-85C7-7DDE690AC6BF}" srcOrd="9" destOrd="0" presId="urn:microsoft.com/office/officeart/2005/8/layout/vList5"/>
    <dgm:cxn modelId="{2FE61039-DDBA-429E-9695-AA6240D2AFBD}" type="presParOf" srcId="{103DB2B2-B151-432E-A785-0099999E6A50}" destId="{6CD8C99A-E45D-4906-B921-2C960934C8EC}" srcOrd="10" destOrd="0" presId="urn:microsoft.com/office/officeart/2005/8/layout/vList5"/>
    <dgm:cxn modelId="{44451288-CFE6-46F5-8B97-7438FF3036FE}" type="presParOf" srcId="{6CD8C99A-E45D-4906-B921-2C960934C8EC}" destId="{C77E1E08-5BA5-45C0-9103-6FEBADFF1EF5}" srcOrd="0" destOrd="0" presId="urn:microsoft.com/office/officeart/2005/8/layout/vList5"/>
    <dgm:cxn modelId="{F131FBD9-F76C-4621-99B5-CB1B8DE029DB}" type="presParOf" srcId="{103DB2B2-B151-432E-A785-0099999E6A50}" destId="{60609C67-0C6C-409B-8122-7456185BC261}" srcOrd="11" destOrd="0" presId="urn:microsoft.com/office/officeart/2005/8/layout/vList5"/>
    <dgm:cxn modelId="{2A752BA9-FF83-4E0B-908E-66F8BC3A2EC1}" type="presParOf" srcId="{103DB2B2-B151-432E-A785-0099999E6A50}" destId="{88F41B1F-5D91-4C28-9C5A-D03628616E1F}" srcOrd="12" destOrd="0" presId="urn:microsoft.com/office/officeart/2005/8/layout/vList5"/>
    <dgm:cxn modelId="{D0A14F64-46CA-4056-BF25-6287ED9C0ADA}" type="presParOf" srcId="{88F41B1F-5D91-4C28-9C5A-D03628616E1F}" destId="{8DB82EFB-B70B-4940-8FD9-9F3CE171D3B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DCD547-38E3-4BA3-8590-17D4447F93FD}" type="doc">
      <dgm:prSet loTypeId="urn:microsoft.com/office/officeart/2017/3/layout/HorizontalLabelsTimeline" loCatId="process" qsTypeId="urn:microsoft.com/office/officeart/2005/8/quickstyle/simple1" qsCatId="simple" csTypeId="urn:microsoft.com/office/officeart/2005/8/colors/colorful2" csCatId="colorful" phldr="1"/>
      <dgm:spPr/>
      <dgm:t>
        <a:bodyPr/>
        <a:lstStyle/>
        <a:p>
          <a:endParaRPr lang="en-US"/>
        </a:p>
      </dgm:t>
    </dgm:pt>
    <dgm:pt modelId="{FAE40440-7A06-40D3-9584-5FBDECE3F9DF}">
      <dgm:prSet/>
      <dgm:spPr/>
      <dgm:t>
        <a:bodyPr/>
        <a:lstStyle/>
        <a:p>
          <a:pPr>
            <a:defRPr b="1"/>
          </a:pPr>
          <a:r>
            <a:rPr lang="en-US"/>
            <a:t>2017</a:t>
          </a:r>
        </a:p>
      </dgm:t>
    </dgm:pt>
    <dgm:pt modelId="{C2F77033-6E9A-4F1D-957F-CAFE8DDFCAE9}" type="parTrans" cxnId="{E23DA6D9-2435-49B4-A96A-F999D85026C7}">
      <dgm:prSet/>
      <dgm:spPr/>
      <dgm:t>
        <a:bodyPr/>
        <a:lstStyle/>
        <a:p>
          <a:endParaRPr lang="en-US"/>
        </a:p>
      </dgm:t>
    </dgm:pt>
    <dgm:pt modelId="{99BA55CA-96BF-4888-A354-55A0CA6AF6A3}" type="sibTrans" cxnId="{E23DA6D9-2435-49B4-A96A-F999D85026C7}">
      <dgm:prSet/>
      <dgm:spPr/>
      <dgm:t>
        <a:bodyPr/>
        <a:lstStyle/>
        <a:p>
          <a:endParaRPr lang="en-US"/>
        </a:p>
      </dgm:t>
    </dgm:pt>
    <dgm:pt modelId="{DBFB4F19-DB54-45CC-9317-C225324C18EB}">
      <dgm:prSet/>
      <dgm:spPr/>
      <dgm:t>
        <a:bodyPr/>
        <a:lstStyle/>
        <a:p>
          <a:pPr algn="ctr"/>
          <a:r>
            <a:rPr lang="en-US" dirty="0"/>
            <a:t>Department of Education withdrew the Obama administration’s guidance documents</a:t>
          </a:r>
        </a:p>
      </dgm:t>
    </dgm:pt>
    <dgm:pt modelId="{B42279A3-800C-4CE9-9470-E78D5C08AD9F}" type="parTrans" cxnId="{D042419B-CAC9-4C5A-B4E6-72CBF891A127}">
      <dgm:prSet/>
      <dgm:spPr/>
      <dgm:t>
        <a:bodyPr/>
        <a:lstStyle/>
        <a:p>
          <a:endParaRPr lang="en-US"/>
        </a:p>
      </dgm:t>
    </dgm:pt>
    <dgm:pt modelId="{C3F5B3D7-22D4-4180-9017-A27E9844B61B}" type="sibTrans" cxnId="{D042419B-CAC9-4C5A-B4E6-72CBF891A127}">
      <dgm:prSet/>
      <dgm:spPr/>
      <dgm:t>
        <a:bodyPr/>
        <a:lstStyle/>
        <a:p>
          <a:endParaRPr lang="en-US"/>
        </a:p>
      </dgm:t>
    </dgm:pt>
    <dgm:pt modelId="{40975B31-3F89-4CD1-8CE3-0A1FC27807D7}">
      <dgm:prSet/>
      <dgm:spPr/>
      <dgm:t>
        <a:bodyPr/>
        <a:lstStyle/>
        <a:p>
          <a:pPr>
            <a:defRPr b="1"/>
          </a:pPr>
          <a:r>
            <a:rPr lang="en-US"/>
            <a:t>6 May 2020</a:t>
          </a:r>
        </a:p>
      </dgm:t>
    </dgm:pt>
    <dgm:pt modelId="{41293543-F1C1-443D-9A96-5F901E4C4616}" type="parTrans" cxnId="{F7F3BA4C-1837-458A-96C7-D8127A2D8B14}">
      <dgm:prSet/>
      <dgm:spPr/>
      <dgm:t>
        <a:bodyPr/>
        <a:lstStyle/>
        <a:p>
          <a:endParaRPr lang="en-US"/>
        </a:p>
      </dgm:t>
    </dgm:pt>
    <dgm:pt modelId="{B83F8949-7BCD-453B-9204-EFCDF575CF83}" type="sibTrans" cxnId="{F7F3BA4C-1837-458A-96C7-D8127A2D8B14}">
      <dgm:prSet/>
      <dgm:spPr/>
      <dgm:t>
        <a:bodyPr/>
        <a:lstStyle/>
        <a:p>
          <a:endParaRPr lang="en-US"/>
        </a:p>
      </dgm:t>
    </dgm:pt>
    <dgm:pt modelId="{7C9AA951-3CC5-47D5-823C-AD659F3BCF52}">
      <dgm:prSet/>
      <dgm:spPr/>
      <dgm:t>
        <a:bodyPr/>
        <a:lstStyle/>
        <a:p>
          <a:pPr algn="ctr"/>
          <a:r>
            <a:rPr lang="en-US" dirty="0"/>
            <a:t>Final rule released</a:t>
          </a:r>
        </a:p>
      </dgm:t>
    </dgm:pt>
    <dgm:pt modelId="{643E4FCB-0C67-4703-8C3F-D24E7C27D563}" type="parTrans" cxnId="{027F0A9F-5E8B-4173-9917-925564AC7AF6}">
      <dgm:prSet/>
      <dgm:spPr/>
      <dgm:t>
        <a:bodyPr/>
        <a:lstStyle/>
        <a:p>
          <a:endParaRPr lang="en-US"/>
        </a:p>
      </dgm:t>
    </dgm:pt>
    <dgm:pt modelId="{AAB27F83-8C24-4F4F-9AE4-7E395189FF02}" type="sibTrans" cxnId="{027F0A9F-5E8B-4173-9917-925564AC7AF6}">
      <dgm:prSet/>
      <dgm:spPr/>
      <dgm:t>
        <a:bodyPr/>
        <a:lstStyle/>
        <a:p>
          <a:endParaRPr lang="en-US"/>
        </a:p>
      </dgm:t>
    </dgm:pt>
    <dgm:pt modelId="{7F9D6BE5-4149-4E7C-BD6B-747F0609AAE1}">
      <dgm:prSet/>
      <dgm:spPr/>
      <dgm:t>
        <a:bodyPr/>
        <a:lstStyle/>
        <a:p>
          <a:pPr>
            <a:defRPr b="1"/>
          </a:pPr>
          <a:r>
            <a:rPr lang="en-US"/>
            <a:t>14 Aug. 2020</a:t>
          </a:r>
        </a:p>
      </dgm:t>
    </dgm:pt>
    <dgm:pt modelId="{BF500C7A-D99B-451F-B001-7C2BD8346A1A}" type="parTrans" cxnId="{B43A5C6C-7034-4BB7-9223-706ADA02FAF4}">
      <dgm:prSet/>
      <dgm:spPr/>
      <dgm:t>
        <a:bodyPr/>
        <a:lstStyle/>
        <a:p>
          <a:endParaRPr lang="en-US"/>
        </a:p>
      </dgm:t>
    </dgm:pt>
    <dgm:pt modelId="{7D678DC4-0652-4564-97FF-999564344527}" type="sibTrans" cxnId="{B43A5C6C-7034-4BB7-9223-706ADA02FAF4}">
      <dgm:prSet/>
      <dgm:spPr/>
      <dgm:t>
        <a:bodyPr/>
        <a:lstStyle/>
        <a:p>
          <a:endParaRPr lang="en-US"/>
        </a:p>
      </dgm:t>
    </dgm:pt>
    <dgm:pt modelId="{5280FDF7-7BAA-43FD-9C70-DE9BC7C96AB8}">
      <dgm:prSet/>
      <dgm:spPr/>
      <dgm:t>
        <a:bodyPr/>
        <a:lstStyle/>
        <a:p>
          <a:pPr algn="ctr"/>
          <a:r>
            <a:rPr lang="en-US" dirty="0"/>
            <a:t>Final Rule went into effect</a:t>
          </a:r>
        </a:p>
      </dgm:t>
    </dgm:pt>
    <dgm:pt modelId="{B9E0F910-4EF6-4527-BC73-4AA3F8CF8856}" type="parTrans" cxnId="{06D0266B-51FA-42C2-846E-966576576395}">
      <dgm:prSet/>
      <dgm:spPr/>
      <dgm:t>
        <a:bodyPr/>
        <a:lstStyle/>
        <a:p>
          <a:endParaRPr lang="en-US"/>
        </a:p>
      </dgm:t>
    </dgm:pt>
    <dgm:pt modelId="{FA4426AA-1A79-437E-B11E-AC8BE9A331BA}" type="sibTrans" cxnId="{06D0266B-51FA-42C2-846E-966576576395}">
      <dgm:prSet/>
      <dgm:spPr/>
      <dgm:t>
        <a:bodyPr/>
        <a:lstStyle/>
        <a:p>
          <a:endParaRPr lang="en-US"/>
        </a:p>
      </dgm:t>
    </dgm:pt>
    <dgm:pt modelId="{4F98D942-7E88-436B-925C-750131EBF59D}" type="pres">
      <dgm:prSet presAssocID="{54DCD547-38E3-4BA3-8590-17D4447F93FD}" presName="root" presStyleCnt="0">
        <dgm:presLayoutVars>
          <dgm:chMax/>
          <dgm:chPref/>
          <dgm:animLvl val="lvl"/>
        </dgm:presLayoutVars>
      </dgm:prSet>
      <dgm:spPr/>
    </dgm:pt>
    <dgm:pt modelId="{02F6E476-D3EE-4207-BA26-551A749A4EEB}" type="pres">
      <dgm:prSet presAssocID="{54DCD547-38E3-4BA3-8590-17D4447F93FD}" presName="divider" presStyleLbl="fgAcc1" presStyleIdx="0" presStyleCnt="1"/>
      <dgm:spPr/>
    </dgm:pt>
    <dgm:pt modelId="{383D7A55-05B6-4868-9E53-1FCE1D194586}" type="pres">
      <dgm:prSet presAssocID="{54DCD547-38E3-4BA3-8590-17D4447F93FD}" presName="nodes" presStyleCnt="0">
        <dgm:presLayoutVars>
          <dgm:chMax/>
          <dgm:chPref/>
          <dgm:animLvl val="lvl"/>
        </dgm:presLayoutVars>
      </dgm:prSet>
      <dgm:spPr/>
    </dgm:pt>
    <dgm:pt modelId="{C3A6242A-B9D4-4A1C-A4AD-5606B147BF3E}" type="pres">
      <dgm:prSet presAssocID="{FAE40440-7A06-40D3-9584-5FBDECE3F9DF}" presName="composite" presStyleCnt="0"/>
      <dgm:spPr/>
    </dgm:pt>
    <dgm:pt modelId="{F41B990D-5AA1-4DC4-83BB-F95DF3CEAA68}" type="pres">
      <dgm:prSet presAssocID="{FAE40440-7A06-40D3-9584-5FBDECE3F9DF}" presName="L1TextContainer" presStyleLbl="alignNode1" presStyleIdx="0" presStyleCnt="3">
        <dgm:presLayoutVars>
          <dgm:chMax val="1"/>
          <dgm:chPref val="1"/>
          <dgm:bulletEnabled val="1"/>
        </dgm:presLayoutVars>
      </dgm:prSet>
      <dgm:spPr/>
    </dgm:pt>
    <dgm:pt modelId="{632F9286-75A7-42D3-AC72-AE6B28A3AD7C}" type="pres">
      <dgm:prSet presAssocID="{FAE40440-7A06-40D3-9584-5FBDECE3F9DF}" presName="L2TextContainerWrapper" presStyleCnt="0">
        <dgm:presLayoutVars>
          <dgm:bulletEnabled val="1"/>
        </dgm:presLayoutVars>
      </dgm:prSet>
      <dgm:spPr/>
    </dgm:pt>
    <dgm:pt modelId="{A79652B1-8DAB-4F91-A03B-F75EDD99B056}" type="pres">
      <dgm:prSet presAssocID="{FAE40440-7A06-40D3-9584-5FBDECE3F9DF}" presName="L2TextContainer" presStyleLbl="bgAccFollowNode1" presStyleIdx="0" presStyleCnt="3"/>
      <dgm:spPr/>
    </dgm:pt>
    <dgm:pt modelId="{1201C10B-82FA-4A9D-986E-744C154E3B51}" type="pres">
      <dgm:prSet presAssocID="{FAE40440-7A06-40D3-9584-5FBDECE3F9DF}" presName="FlexibleEmptyPlaceHolder" presStyleCnt="0"/>
      <dgm:spPr/>
    </dgm:pt>
    <dgm:pt modelId="{D1E5A2E0-1CA1-40CF-95D9-3B0DDF934CF6}" type="pres">
      <dgm:prSet presAssocID="{FAE40440-7A06-40D3-9584-5FBDECE3F9DF}" presName="ConnectLine" presStyleLbl="sibTrans1D1" presStyleIdx="0" presStyleCnt="3"/>
      <dgm:spPr/>
    </dgm:pt>
    <dgm:pt modelId="{D334B6B0-C164-4618-9C30-2D4BD7055517}" type="pres">
      <dgm:prSet presAssocID="{FAE40440-7A06-40D3-9584-5FBDECE3F9DF}" presName="ConnectorPoint" presStyleLbl="node1" presStyleIdx="0" presStyleCnt="3"/>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ED3C052-19C3-4AD9-800B-C5FFE60CFF0C}" type="pres">
      <dgm:prSet presAssocID="{FAE40440-7A06-40D3-9584-5FBDECE3F9DF}" presName="EmptyPlaceHolder" presStyleCnt="0"/>
      <dgm:spPr/>
    </dgm:pt>
    <dgm:pt modelId="{316478C3-DD38-4F2A-99AE-D0BD97BEC4E6}" type="pres">
      <dgm:prSet presAssocID="{99BA55CA-96BF-4888-A354-55A0CA6AF6A3}" presName="spaceBetweenRectangles" presStyleCnt="0"/>
      <dgm:spPr/>
    </dgm:pt>
    <dgm:pt modelId="{70EEA687-7E55-44F3-ABB1-8A01E4FAA089}" type="pres">
      <dgm:prSet presAssocID="{40975B31-3F89-4CD1-8CE3-0A1FC27807D7}" presName="composite" presStyleCnt="0"/>
      <dgm:spPr/>
    </dgm:pt>
    <dgm:pt modelId="{D513D64F-2022-43F6-81BB-5E5754685EA8}" type="pres">
      <dgm:prSet presAssocID="{40975B31-3F89-4CD1-8CE3-0A1FC27807D7}" presName="L1TextContainer" presStyleLbl="alignNode1" presStyleIdx="1" presStyleCnt="3">
        <dgm:presLayoutVars>
          <dgm:chMax val="1"/>
          <dgm:chPref val="1"/>
          <dgm:bulletEnabled val="1"/>
        </dgm:presLayoutVars>
      </dgm:prSet>
      <dgm:spPr/>
    </dgm:pt>
    <dgm:pt modelId="{6CC73850-55D7-481A-A503-E1055E4FFE06}" type="pres">
      <dgm:prSet presAssocID="{40975B31-3F89-4CD1-8CE3-0A1FC27807D7}" presName="L2TextContainerWrapper" presStyleCnt="0">
        <dgm:presLayoutVars>
          <dgm:bulletEnabled val="1"/>
        </dgm:presLayoutVars>
      </dgm:prSet>
      <dgm:spPr/>
    </dgm:pt>
    <dgm:pt modelId="{F58C259D-B0D8-4041-8B65-FA49A460AEF1}" type="pres">
      <dgm:prSet presAssocID="{40975B31-3F89-4CD1-8CE3-0A1FC27807D7}" presName="L2TextContainer" presStyleLbl="bgAccFollowNode1" presStyleIdx="1" presStyleCnt="3"/>
      <dgm:spPr/>
    </dgm:pt>
    <dgm:pt modelId="{2BC112B5-10D9-4BD6-B5DB-220895C14FBF}" type="pres">
      <dgm:prSet presAssocID="{40975B31-3F89-4CD1-8CE3-0A1FC27807D7}" presName="FlexibleEmptyPlaceHolder" presStyleCnt="0"/>
      <dgm:spPr/>
    </dgm:pt>
    <dgm:pt modelId="{F255A09A-1370-4014-844A-78239B251653}" type="pres">
      <dgm:prSet presAssocID="{40975B31-3F89-4CD1-8CE3-0A1FC27807D7}" presName="ConnectLine" presStyleLbl="sibTrans1D1" presStyleIdx="1" presStyleCnt="3"/>
      <dgm:spPr/>
    </dgm:pt>
    <dgm:pt modelId="{41AC093B-87DA-49D8-9003-F6CFD70A34E6}" type="pres">
      <dgm:prSet presAssocID="{40975B31-3F89-4CD1-8CE3-0A1FC27807D7}" presName="ConnectorPoint" presStyleLbl="node1" presStyleIdx="1" presStyleCnt="3"/>
      <dgm:spPr>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gm:spPr>
    </dgm:pt>
    <dgm:pt modelId="{B631EEAF-E342-4314-AEBC-5AE896C7F171}" type="pres">
      <dgm:prSet presAssocID="{40975B31-3F89-4CD1-8CE3-0A1FC27807D7}" presName="EmptyPlaceHolder" presStyleCnt="0"/>
      <dgm:spPr/>
    </dgm:pt>
    <dgm:pt modelId="{D2D60D01-7E97-4605-9A44-FE4D61B86164}" type="pres">
      <dgm:prSet presAssocID="{B83F8949-7BCD-453B-9204-EFCDF575CF83}" presName="spaceBetweenRectangles" presStyleCnt="0"/>
      <dgm:spPr/>
    </dgm:pt>
    <dgm:pt modelId="{ADAF59C6-7462-400D-A6A6-4626554F986C}" type="pres">
      <dgm:prSet presAssocID="{7F9D6BE5-4149-4E7C-BD6B-747F0609AAE1}" presName="composite" presStyleCnt="0"/>
      <dgm:spPr/>
    </dgm:pt>
    <dgm:pt modelId="{046BA3D1-0C17-4FB8-83D9-FD06C64E845A}" type="pres">
      <dgm:prSet presAssocID="{7F9D6BE5-4149-4E7C-BD6B-747F0609AAE1}" presName="L1TextContainer" presStyleLbl="alignNode1" presStyleIdx="2" presStyleCnt="3">
        <dgm:presLayoutVars>
          <dgm:chMax val="1"/>
          <dgm:chPref val="1"/>
          <dgm:bulletEnabled val="1"/>
        </dgm:presLayoutVars>
      </dgm:prSet>
      <dgm:spPr/>
    </dgm:pt>
    <dgm:pt modelId="{1F58C75F-F49D-4EA8-85D0-5B882DC5337D}" type="pres">
      <dgm:prSet presAssocID="{7F9D6BE5-4149-4E7C-BD6B-747F0609AAE1}" presName="L2TextContainerWrapper" presStyleCnt="0">
        <dgm:presLayoutVars>
          <dgm:bulletEnabled val="1"/>
        </dgm:presLayoutVars>
      </dgm:prSet>
      <dgm:spPr/>
    </dgm:pt>
    <dgm:pt modelId="{612647A2-3E5E-44B5-A7D1-0FA8D6DA8661}" type="pres">
      <dgm:prSet presAssocID="{7F9D6BE5-4149-4E7C-BD6B-747F0609AAE1}" presName="L2TextContainer" presStyleLbl="bgAccFollowNode1" presStyleIdx="2" presStyleCnt="3"/>
      <dgm:spPr/>
    </dgm:pt>
    <dgm:pt modelId="{ACA4B22A-48E1-4AF7-8CA4-2483D7FDA1BB}" type="pres">
      <dgm:prSet presAssocID="{7F9D6BE5-4149-4E7C-BD6B-747F0609AAE1}" presName="FlexibleEmptyPlaceHolder" presStyleCnt="0"/>
      <dgm:spPr/>
    </dgm:pt>
    <dgm:pt modelId="{B61731C4-930C-4ED4-9EC5-059BA6403973}" type="pres">
      <dgm:prSet presAssocID="{7F9D6BE5-4149-4E7C-BD6B-747F0609AAE1}" presName="ConnectLine" presStyleLbl="sibTrans1D1" presStyleIdx="2" presStyleCnt="3"/>
      <dgm:spPr/>
    </dgm:pt>
    <dgm:pt modelId="{D0AD3480-218D-43C5-8BEC-5E0045169035}" type="pres">
      <dgm:prSet presAssocID="{7F9D6BE5-4149-4E7C-BD6B-747F0609AAE1}" presName="ConnectorPoint" presStyleLbl="node1" presStyleIdx="2" presStyleCnt="3"/>
      <dgm:spPr>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gm:spPr>
    </dgm:pt>
    <dgm:pt modelId="{E68D2C52-AEF3-421D-9401-7D48746F651E}" type="pres">
      <dgm:prSet presAssocID="{7F9D6BE5-4149-4E7C-BD6B-747F0609AAE1}" presName="EmptyPlaceHolder" presStyleCnt="0"/>
      <dgm:spPr/>
    </dgm:pt>
  </dgm:ptLst>
  <dgm:cxnLst>
    <dgm:cxn modelId="{A588D305-E8D4-447C-9B84-5BC5D58FA618}" type="presOf" srcId="{FAE40440-7A06-40D3-9584-5FBDECE3F9DF}" destId="{F41B990D-5AA1-4DC4-83BB-F95DF3CEAA68}" srcOrd="0" destOrd="0" presId="urn:microsoft.com/office/officeart/2017/3/layout/HorizontalLabelsTimeline"/>
    <dgm:cxn modelId="{F20A3134-4B09-4DE1-AE3B-5F10EAC67DC4}" type="presOf" srcId="{7F9D6BE5-4149-4E7C-BD6B-747F0609AAE1}" destId="{046BA3D1-0C17-4FB8-83D9-FD06C64E845A}" srcOrd="0" destOrd="0" presId="urn:microsoft.com/office/officeart/2017/3/layout/HorizontalLabelsTimeline"/>
    <dgm:cxn modelId="{81ADBF5C-8A0F-42C9-BD13-86D8C9D5BF35}" type="presOf" srcId="{DBFB4F19-DB54-45CC-9317-C225324C18EB}" destId="{A79652B1-8DAB-4F91-A03B-F75EDD99B056}" srcOrd="0" destOrd="0" presId="urn:microsoft.com/office/officeart/2017/3/layout/HorizontalLabelsTimeline"/>
    <dgm:cxn modelId="{06D0266B-51FA-42C2-846E-966576576395}" srcId="{7F9D6BE5-4149-4E7C-BD6B-747F0609AAE1}" destId="{5280FDF7-7BAA-43FD-9C70-DE9BC7C96AB8}" srcOrd="0" destOrd="0" parTransId="{B9E0F910-4EF6-4527-BC73-4AA3F8CF8856}" sibTransId="{FA4426AA-1A79-437E-B11E-AC8BE9A331BA}"/>
    <dgm:cxn modelId="{B43A5C6C-7034-4BB7-9223-706ADA02FAF4}" srcId="{54DCD547-38E3-4BA3-8590-17D4447F93FD}" destId="{7F9D6BE5-4149-4E7C-BD6B-747F0609AAE1}" srcOrd="2" destOrd="0" parTransId="{BF500C7A-D99B-451F-B001-7C2BD8346A1A}" sibTransId="{7D678DC4-0652-4564-97FF-999564344527}"/>
    <dgm:cxn modelId="{F7F3BA4C-1837-458A-96C7-D8127A2D8B14}" srcId="{54DCD547-38E3-4BA3-8590-17D4447F93FD}" destId="{40975B31-3F89-4CD1-8CE3-0A1FC27807D7}" srcOrd="1" destOrd="0" parTransId="{41293543-F1C1-443D-9A96-5F901E4C4616}" sibTransId="{B83F8949-7BCD-453B-9204-EFCDF575CF83}"/>
    <dgm:cxn modelId="{5876174F-1B44-41E4-AAF5-C192A535D9B8}" type="presOf" srcId="{54DCD547-38E3-4BA3-8590-17D4447F93FD}" destId="{4F98D942-7E88-436B-925C-750131EBF59D}" srcOrd="0" destOrd="0" presId="urn:microsoft.com/office/officeart/2017/3/layout/HorizontalLabelsTimeline"/>
    <dgm:cxn modelId="{963DDF52-3C63-40BE-82A0-3358D7D5B8F9}" type="presOf" srcId="{40975B31-3F89-4CD1-8CE3-0A1FC27807D7}" destId="{D513D64F-2022-43F6-81BB-5E5754685EA8}" srcOrd="0" destOrd="0" presId="urn:microsoft.com/office/officeart/2017/3/layout/HorizontalLabelsTimeline"/>
    <dgm:cxn modelId="{D042419B-CAC9-4C5A-B4E6-72CBF891A127}" srcId="{FAE40440-7A06-40D3-9584-5FBDECE3F9DF}" destId="{DBFB4F19-DB54-45CC-9317-C225324C18EB}" srcOrd="0" destOrd="0" parTransId="{B42279A3-800C-4CE9-9470-E78D5C08AD9F}" sibTransId="{C3F5B3D7-22D4-4180-9017-A27E9844B61B}"/>
    <dgm:cxn modelId="{027F0A9F-5E8B-4173-9917-925564AC7AF6}" srcId="{40975B31-3F89-4CD1-8CE3-0A1FC27807D7}" destId="{7C9AA951-3CC5-47D5-823C-AD659F3BCF52}" srcOrd="0" destOrd="0" parTransId="{643E4FCB-0C67-4703-8C3F-D24E7C27D563}" sibTransId="{AAB27F83-8C24-4F4F-9AE4-7E395189FF02}"/>
    <dgm:cxn modelId="{A6806EB7-22E4-420D-950A-30EF45905EDA}" type="presOf" srcId="{7C9AA951-3CC5-47D5-823C-AD659F3BCF52}" destId="{F58C259D-B0D8-4041-8B65-FA49A460AEF1}" srcOrd="0" destOrd="0" presId="urn:microsoft.com/office/officeart/2017/3/layout/HorizontalLabelsTimeline"/>
    <dgm:cxn modelId="{1D2E07BA-13AE-4F00-BF76-D117D6A97D9D}" type="presOf" srcId="{5280FDF7-7BAA-43FD-9C70-DE9BC7C96AB8}" destId="{612647A2-3E5E-44B5-A7D1-0FA8D6DA8661}" srcOrd="0" destOrd="0" presId="urn:microsoft.com/office/officeart/2017/3/layout/HorizontalLabelsTimeline"/>
    <dgm:cxn modelId="{E23DA6D9-2435-49B4-A96A-F999D85026C7}" srcId="{54DCD547-38E3-4BA3-8590-17D4447F93FD}" destId="{FAE40440-7A06-40D3-9584-5FBDECE3F9DF}" srcOrd="0" destOrd="0" parTransId="{C2F77033-6E9A-4F1D-957F-CAFE8DDFCAE9}" sibTransId="{99BA55CA-96BF-4888-A354-55A0CA6AF6A3}"/>
    <dgm:cxn modelId="{3077C15E-BE76-414C-A180-19F6708D7081}" type="presParOf" srcId="{4F98D942-7E88-436B-925C-750131EBF59D}" destId="{02F6E476-D3EE-4207-BA26-551A749A4EEB}" srcOrd="0" destOrd="0" presId="urn:microsoft.com/office/officeart/2017/3/layout/HorizontalLabelsTimeline"/>
    <dgm:cxn modelId="{B7E9A174-A71E-4318-AD44-8F3198EB27C3}" type="presParOf" srcId="{4F98D942-7E88-436B-925C-750131EBF59D}" destId="{383D7A55-05B6-4868-9E53-1FCE1D194586}" srcOrd="1" destOrd="0" presId="urn:microsoft.com/office/officeart/2017/3/layout/HorizontalLabelsTimeline"/>
    <dgm:cxn modelId="{D322B7E0-749E-42E8-9ED2-5CD32F20CFA0}" type="presParOf" srcId="{383D7A55-05B6-4868-9E53-1FCE1D194586}" destId="{C3A6242A-B9D4-4A1C-A4AD-5606B147BF3E}" srcOrd="0" destOrd="0" presId="urn:microsoft.com/office/officeart/2017/3/layout/HorizontalLabelsTimeline"/>
    <dgm:cxn modelId="{99645F98-3695-4818-A066-EF3AAB080D83}" type="presParOf" srcId="{C3A6242A-B9D4-4A1C-A4AD-5606B147BF3E}" destId="{F41B990D-5AA1-4DC4-83BB-F95DF3CEAA68}" srcOrd="0" destOrd="0" presId="urn:microsoft.com/office/officeart/2017/3/layout/HorizontalLabelsTimeline"/>
    <dgm:cxn modelId="{511DE6B8-7BF6-482C-BF72-38D6C5CF9E9A}" type="presParOf" srcId="{C3A6242A-B9D4-4A1C-A4AD-5606B147BF3E}" destId="{632F9286-75A7-42D3-AC72-AE6B28A3AD7C}" srcOrd="1" destOrd="0" presId="urn:microsoft.com/office/officeart/2017/3/layout/HorizontalLabelsTimeline"/>
    <dgm:cxn modelId="{CE1D31A4-11D5-43BA-9A74-6B1A6B616598}" type="presParOf" srcId="{632F9286-75A7-42D3-AC72-AE6B28A3AD7C}" destId="{A79652B1-8DAB-4F91-A03B-F75EDD99B056}" srcOrd="0" destOrd="0" presId="urn:microsoft.com/office/officeart/2017/3/layout/HorizontalLabelsTimeline"/>
    <dgm:cxn modelId="{48CADFCD-E008-48B4-B3DB-F7C751B8F6E1}" type="presParOf" srcId="{632F9286-75A7-42D3-AC72-AE6B28A3AD7C}" destId="{1201C10B-82FA-4A9D-986E-744C154E3B51}" srcOrd="1" destOrd="0" presId="urn:microsoft.com/office/officeart/2017/3/layout/HorizontalLabelsTimeline"/>
    <dgm:cxn modelId="{72C10879-49E6-478F-A78A-CA81C2AA690A}" type="presParOf" srcId="{C3A6242A-B9D4-4A1C-A4AD-5606B147BF3E}" destId="{D1E5A2E0-1CA1-40CF-95D9-3B0DDF934CF6}" srcOrd="2" destOrd="0" presId="urn:microsoft.com/office/officeart/2017/3/layout/HorizontalLabelsTimeline"/>
    <dgm:cxn modelId="{1DCB3EA0-5443-482C-B0C4-4E736EB63AB4}" type="presParOf" srcId="{C3A6242A-B9D4-4A1C-A4AD-5606B147BF3E}" destId="{D334B6B0-C164-4618-9C30-2D4BD7055517}" srcOrd="3" destOrd="0" presId="urn:microsoft.com/office/officeart/2017/3/layout/HorizontalLabelsTimeline"/>
    <dgm:cxn modelId="{78B08112-EC73-49D6-B735-D058937F3803}" type="presParOf" srcId="{C3A6242A-B9D4-4A1C-A4AD-5606B147BF3E}" destId="{6ED3C052-19C3-4AD9-800B-C5FFE60CFF0C}" srcOrd="4" destOrd="0" presId="urn:microsoft.com/office/officeart/2017/3/layout/HorizontalLabelsTimeline"/>
    <dgm:cxn modelId="{281526FA-FD2D-4160-9448-D2E6E271BCC6}" type="presParOf" srcId="{383D7A55-05B6-4868-9E53-1FCE1D194586}" destId="{316478C3-DD38-4F2A-99AE-D0BD97BEC4E6}" srcOrd="1" destOrd="0" presId="urn:microsoft.com/office/officeart/2017/3/layout/HorizontalLabelsTimeline"/>
    <dgm:cxn modelId="{3AA6AA9F-1B54-4A63-A1E8-0349DA4D15EE}" type="presParOf" srcId="{383D7A55-05B6-4868-9E53-1FCE1D194586}" destId="{70EEA687-7E55-44F3-ABB1-8A01E4FAA089}" srcOrd="2" destOrd="0" presId="urn:microsoft.com/office/officeart/2017/3/layout/HorizontalLabelsTimeline"/>
    <dgm:cxn modelId="{2F5C575F-7364-40E0-A2EB-725A7020FC25}" type="presParOf" srcId="{70EEA687-7E55-44F3-ABB1-8A01E4FAA089}" destId="{D513D64F-2022-43F6-81BB-5E5754685EA8}" srcOrd="0" destOrd="0" presId="urn:microsoft.com/office/officeart/2017/3/layout/HorizontalLabelsTimeline"/>
    <dgm:cxn modelId="{3D0BE50A-0379-4451-B905-36B1D1346F03}" type="presParOf" srcId="{70EEA687-7E55-44F3-ABB1-8A01E4FAA089}" destId="{6CC73850-55D7-481A-A503-E1055E4FFE06}" srcOrd="1" destOrd="0" presId="urn:microsoft.com/office/officeart/2017/3/layout/HorizontalLabelsTimeline"/>
    <dgm:cxn modelId="{24DCE3B7-3B84-4C3C-87F3-BEC57FD6D5CF}" type="presParOf" srcId="{6CC73850-55D7-481A-A503-E1055E4FFE06}" destId="{F58C259D-B0D8-4041-8B65-FA49A460AEF1}" srcOrd="0" destOrd="0" presId="urn:microsoft.com/office/officeart/2017/3/layout/HorizontalLabelsTimeline"/>
    <dgm:cxn modelId="{0BD8F405-2E19-4A50-A047-2CD5DBE7DB35}" type="presParOf" srcId="{6CC73850-55D7-481A-A503-E1055E4FFE06}" destId="{2BC112B5-10D9-4BD6-B5DB-220895C14FBF}" srcOrd="1" destOrd="0" presId="urn:microsoft.com/office/officeart/2017/3/layout/HorizontalLabelsTimeline"/>
    <dgm:cxn modelId="{E8AC8807-E2B9-459B-AF7F-D687EE01EC0B}" type="presParOf" srcId="{70EEA687-7E55-44F3-ABB1-8A01E4FAA089}" destId="{F255A09A-1370-4014-844A-78239B251653}" srcOrd="2" destOrd="0" presId="urn:microsoft.com/office/officeart/2017/3/layout/HorizontalLabelsTimeline"/>
    <dgm:cxn modelId="{883DE093-7D1C-46D4-A2A7-488E008863EA}" type="presParOf" srcId="{70EEA687-7E55-44F3-ABB1-8A01E4FAA089}" destId="{41AC093B-87DA-49D8-9003-F6CFD70A34E6}" srcOrd="3" destOrd="0" presId="urn:microsoft.com/office/officeart/2017/3/layout/HorizontalLabelsTimeline"/>
    <dgm:cxn modelId="{6D9691C8-795D-4401-B34A-3A03615F7BCB}" type="presParOf" srcId="{70EEA687-7E55-44F3-ABB1-8A01E4FAA089}" destId="{B631EEAF-E342-4314-AEBC-5AE896C7F171}" srcOrd="4" destOrd="0" presId="urn:microsoft.com/office/officeart/2017/3/layout/HorizontalLabelsTimeline"/>
    <dgm:cxn modelId="{94EBBD3C-6401-408B-898E-626E101542B9}" type="presParOf" srcId="{383D7A55-05B6-4868-9E53-1FCE1D194586}" destId="{D2D60D01-7E97-4605-9A44-FE4D61B86164}" srcOrd="3" destOrd="0" presId="urn:microsoft.com/office/officeart/2017/3/layout/HorizontalLabelsTimeline"/>
    <dgm:cxn modelId="{CFBACF78-4474-47CD-A2C5-5E3F6D29E14F}" type="presParOf" srcId="{383D7A55-05B6-4868-9E53-1FCE1D194586}" destId="{ADAF59C6-7462-400D-A6A6-4626554F986C}" srcOrd="4" destOrd="0" presId="urn:microsoft.com/office/officeart/2017/3/layout/HorizontalLabelsTimeline"/>
    <dgm:cxn modelId="{20AA684D-C94B-4329-9760-20908A870017}" type="presParOf" srcId="{ADAF59C6-7462-400D-A6A6-4626554F986C}" destId="{046BA3D1-0C17-4FB8-83D9-FD06C64E845A}" srcOrd="0" destOrd="0" presId="urn:microsoft.com/office/officeart/2017/3/layout/HorizontalLabelsTimeline"/>
    <dgm:cxn modelId="{4A3F1118-6117-45CE-9594-82DEA0447346}" type="presParOf" srcId="{ADAF59C6-7462-400D-A6A6-4626554F986C}" destId="{1F58C75F-F49D-4EA8-85D0-5B882DC5337D}" srcOrd="1" destOrd="0" presId="urn:microsoft.com/office/officeart/2017/3/layout/HorizontalLabelsTimeline"/>
    <dgm:cxn modelId="{7C77B14B-3460-4EF5-B85D-ADD67437B4DF}" type="presParOf" srcId="{1F58C75F-F49D-4EA8-85D0-5B882DC5337D}" destId="{612647A2-3E5E-44B5-A7D1-0FA8D6DA8661}" srcOrd="0" destOrd="0" presId="urn:microsoft.com/office/officeart/2017/3/layout/HorizontalLabelsTimeline"/>
    <dgm:cxn modelId="{41092726-177F-4C49-981F-7604CBB7A7BC}" type="presParOf" srcId="{1F58C75F-F49D-4EA8-85D0-5B882DC5337D}" destId="{ACA4B22A-48E1-4AF7-8CA4-2483D7FDA1BB}" srcOrd="1" destOrd="0" presId="urn:microsoft.com/office/officeart/2017/3/layout/HorizontalLabelsTimeline"/>
    <dgm:cxn modelId="{9158F04E-4568-46E2-B425-ACDC260C67FC}" type="presParOf" srcId="{ADAF59C6-7462-400D-A6A6-4626554F986C}" destId="{B61731C4-930C-4ED4-9EC5-059BA6403973}" srcOrd="2" destOrd="0" presId="urn:microsoft.com/office/officeart/2017/3/layout/HorizontalLabelsTimeline"/>
    <dgm:cxn modelId="{E2B9DA13-5BE5-4736-9033-9D30E26C7F34}" type="presParOf" srcId="{ADAF59C6-7462-400D-A6A6-4626554F986C}" destId="{D0AD3480-218D-43C5-8BEC-5E0045169035}" srcOrd="3" destOrd="0" presId="urn:microsoft.com/office/officeart/2017/3/layout/HorizontalLabelsTimeline"/>
    <dgm:cxn modelId="{6796B93B-0C4D-4613-A067-012DA867B90D}" type="presParOf" srcId="{ADAF59C6-7462-400D-A6A6-4626554F986C}" destId="{E68D2C52-AEF3-421D-9401-7D48746F651E}"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FC8A27-47B3-4F9F-85F7-6567DC11DBF8}" type="doc">
      <dgm:prSet loTypeId="urn:microsoft.com/office/officeart/2005/8/layout/vList2" loCatId="list" qsTypeId="urn:microsoft.com/office/officeart/2005/8/quickstyle/simple3" qsCatId="simple" csTypeId="urn:microsoft.com/office/officeart/2005/8/colors/accent4_2" csCatId="accent4"/>
      <dgm:spPr/>
      <dgm:t>
        <a:bodyPr/>
        <a:lstStyle/>
        <a:p>
          <a:endParaRPr lang="en-US"/>
        </a:p>
      </dgm:t>
    </dgm:pt>
    <dgm:pt modelId="{015BF75E-B2CB-4D4F-B5AB-8B5D6ECF2C93}">
      <dgm:prSet/>
      <dgm:spPr/>
      <dgm:t>
        <a:bodyPr/>
        <a:lstStyle/>
        <a:p>
          <a:r>
            <a:rPr lang="en-US" dirty="0"/>
            <a:t>New definitions and terms</a:t>
          </a:r>
        </a:p>
      </dgm:t>
    </dgm:pt>
    <dgm:pt modelId="{E327CCC6-758A-4D1B-A749-DE4B17FC9E90}" type="parTrans" cxnId="{B47AA9F5-21F6-4FEC-BD32-29F12647F98D}">
      <dgm:prSet/>
      <dgm:spPr/>
      <dgm:t>
        <a:bodyPr/>
        <a:lstStyle/>
        <a:p>
          <a:endParaRPr lang="en-US"/>
        </a:p>
      </dgm:t>
    </dgm:pt>
    <dgm:pt modelId="{8B614D24-1B61-46A9-A00F-F19FC662BB76}" type="sibTrans" cxnId="{B47AA9F5-21F6-4FEC-BD32-29F12647F98D}">
      <dgm:prSet/>
      <dgm:spPr/>
      <dgm:t>
        <a:bodyPr/>
        <a:lstStyle/>
        <a:p>
          <a:endParaRPr lang="en-US"/>
        </a:p>
      </dgm:t>
    </dgm:pt>
    <dgm:pt modelId="{D491CF2F-A0F7-431D-B25B-37F341609F26}">
      <dgm:prSet/>
      <dgm:spPr/>
      <dgm:t>
        <a:bodyPr/>
        <a:lstStyle/>
        <a:p>
          <a:r>
            <a:rPr lang="en-US"/>
            <a:t>Emphasis on impartiality</a:t>
          </a:r>
        </a:p>
      </dgm:t>
    </dgm:pt>
    <dgm:pt modelId="{DEFAB4F6-5FE2-4A51-BD9D-9154BEFA93D4}" type="parTrans" cxnId="{E979939B-9905-4155-853F-474E91133D63}">
      <dgm:prSet/>
      <dgm:spPr/>
      <dgm:t>
        <a:bodyPr/>
        <a:lstStyle/>
        <a:p>
          <a:endParaRPr lang="en-US"/>
        </a:p>
      </dgm:t>
    </dgm:pt>
    <dgm:pt modelId="{E2F99DB0-C347-42F8-A27F-809E31A10555}" type="sibTrans" cxnId="{E979939B-9905-4155-853F-474E91133D63}">
      <dgm:prSet/>
      <dgm:spPr/>
      <dgm:t>
        <a:bodyPr/>
        <a:lstStyle/>
        <a:p>
          <a:endParaRPr lang="en-US"/>
        </a:p>
      </dgm:t>
    </dgm:pt>
    <dgm:pt modelId="{26325CBD-337A-410A-8B05-D57745124B6F}">
      <dgm:prSet/>
      <dgm:spPr/>
      <dgm:t>
        <a:bodyPr/>
        <a:lstStyle/>
        <a:p>
          <a:r>
            <a:rPr lang="en-US"/>
            <a:t>Emphasis on protection of constitutional rights</a:t>
          </a:r>
        </a:p>
      </dgm:t>
    </dgm:pt>
    <dgm:pt modelId="{6C485761-68E8-416A-B64F-A2EC2DC67B74}" type="parTrans" cxnId="{3F6ACE90-DACA-4508-879B-BF1E50A9ADE5}">
      <dgm:prSet/>
      <dgm:spPr/>
      <dgm:t>
        <a:bodyPr/>
        <a:lstStyle/>
        <a:p>
          <a:endParaRPr lang="en-US"/>
        </a:p>
      </dgm:t>
    </dgm:pt>
    <dgm:pt modelId="{023A6C81-9F16-4EBD-A702-1190ECBEC7AD}" type="sibTrans" cxnId="{3F6ACE90-DACA-4508-879B-BF1E50A9ADE5}">
      <dgm:prSet/>
      <dgm:spPr/>
      <dgm:t>
        <a:bodyPr/>
        <a:lstStyle/>
        <a:p>
          <a:endParaRPr lang="en-US"/>
        </a:p>
      </dgm:t>
    </dgm:pt>
    <dgm:pt modelId="{EF563C7E-FC06-4590-84FD-6C9D49C7A4B8}">
      <dgm:prSet/>
      <dgm:spPr/>
      <dgm:t>
        <a:bodyPr/>
        <a:lstStyle/>
        <a:p>
          <a:r>
            <a:rPr lang="en-US"/>
            <a:t>Rape shield protections</a:t>
          </a:r>
        </a:p>
      </dgm:t>
    </dgm:pt>
    <dgm:pt modelId="{CA901341-9B75-454E-A1BA-42078BB90BDD}" type="parTrans" cxnId="{0CAE5F8E-AEDF-4C97-9312-32C91B1D55E8}">
      <dgm:prSet/>
      <dgm:spPr/>
      <dgm:t>
        <a:bodyPr/>
        <a:lstStyle/>
        <a:p>
          <a:endParaRPr lang="en-US"/>
        </a:p>
      </dgm:t>
    </dgm:pt>
    <dgm:pt modelId="{0E1BC7A9-1635-4B0F-BCF2-F686370BD388}" type="sibTrans" cxnId="{0CAE5F8E-AEDF-4C97-9312-32C91B1D55E8}">
      <dgm:prSet/>
      <dgm:spPr/>
      <dgm:t>
        <a:bodyPr/>
        <a:lstStyle/>
        <a:p>
          <a:endParaRPr lang="en-US"/>
        </a:p>
      </dgm:t>
    </dgm:pt>
    <dgm:pt modelId="{0B45B5EE-FC44-4FAE-9DA1-A5BD1AF895CA}">
      <dgm:prSet/>
      <dgm:spPr/>
      <dgm:t>
        <a:bodyPr/>
        <a:lstStyle/>
        <a:p>
          <a:r>
            <a:rPr lang="en-US"/>
            <a:t>Changes to scope of actionable conduct</a:t>
          </a:r>
        </a:p>
      </dgm:t>
    </dgm:pt>
    <dgm:pt modelId="{F2300BD3-E1F0-4D00-9266-8C437C2E0D3B}" type="parTrans" cxnId="{42E70A83-B1A7-4D23-98AF-DD10E4D32C14}">
      <dgm:prSet/>
      <dgm:spPr/>
      <dgm:t>
        <a:bodyPr/>
        <a:lstStyle/>
        <a:p>
          <a:endParaRPr lang="en-US"/>
        </a:p>
      </dgm:t>
    </dgm:pt>
    <dgm:pt modelId="{9B42A9A2-7333-4C8E-8C9D-5C69A124B7A0}" type="sibTrans" cxnId="{42E70A83-B1A7-4D23-98AF-DD10E4D32C14}">
      <dgm:prSet/>
      <dgm:spPr/>
      <dgm:t>
        <a:bodyPr/>
        <a:lstStyle/>
        <a:p>
          <a:endParaRPr lang="en-US"/>
        </a:p>
      </dgm:t>
    </dgm:pt>
    <dgm:pt modelId="{D6DB7F3F-794E-4AAE-9A1A-0D3045F578DB}">
      <dgm:prSet/>
      <dgm:spPr/>
      <dgm:t>
        <a:bodyPr/>
        <a:lstStyle/>
        <a:p>
          <a:r>
            <a:rPr lang="en-US"/>
            <a:t>No “gag orders”</a:t>
          </a:r>
        </a:p>
      </dgm:t>
    </dgm:pt>
    <dgm:pt modelId="{E75DFBD4-EBAD-420D-B4A1-EE1AA77CBC3B}" type="parTrans" cxnId="{A184E4CA-550D-44B3-99BD-52824165DCDB}">
      <dgm:prSet/>
      <dgm:spPr/>
      <dgm:t>
        <a:bodyPr/>
        <a:lstStyle/>
        <a:p>
          <a:endParaRPr lang="en-US"/>
        </a:p>
      </dgm:t>
    </dgm:pt>
    <dgm:pt modelId="{5A89F4CC-3DC8-4573-9F75-BE712686E632}" type="sibTrans" cxnId="{A184E4CA-550D-44B3-99BD-52824165DCDB}">
      <dgm:prSet/>
      <dgm:spPr/>
      <dgm:t>
        <a:bodyPr/>
        <a:lstStyle/>
        <a:p>
          <a:endParaRPr lang="en-US"/>
        </a:p>
      </dgm:t>
    </dgm:pt>
    <dgm:pt modelId="{C11117BB-BAD4-40CF-9239-53F21DFFF656}">
      <dgm:prSet/>
      <dgm:spPr/>
      <dgm:t>
        <a:bodyPr/>
        <a:lstStyle/>
        <a:p>
          <a:r>
            <a:rPr lang="en-US"/>
            <a:t>Confidentiality </a:t>
          </a:r>
        </a:p>
      </dgm:t>
    </dgm:pt>
    <dgm:pt modelId="{288E94EA-89BA-4A60-9F1C-8C9C86FCBD51}" type="parTrans" cxnId="{6DE99A19-DB5A-423D-AD8E-76F48F78B49B}">
      <dgm:prSet/>
      <dgm:spPr/>
      <dgm:t>
        <a:bodyPr/>
        <a:lstStyle/>
        <a:p>
          <a:endParaRPr lang="en-US"/>
        </a:p>
      </dgm:t>
    </dgm:pt>
    <dgm:pt modelId="{38B06896-E408-498C-A5F8-E44E1ECE188E}" type="sibTrans" cxnId="{6DE99A19-DB5A-423D-AD8E-76F48F78B49B}">
      <dgm:prSet/>
      <dgm:spPr/>
      <dgm:t>
        <a:bodyPr/>
        <a:lstStyle/>
        <a:p>
          <a:endParaRPr lang="en-US"/>
        </a:p>
      </dgm:t>
    </dgm:pt>
    <dgm:pt modelId="{14A69008-E64B-4920-894E-413DA39F4858}" type="pres">
      <dgm:prSet presAssocID="{9DFC8A27-47B3-4F9F-85F7-6567DC11DBF8}" presName="linear" presStyleCnt="0">
        <dgm:presLayoutVars>
          <dgm:animLvl val="lvl"/>
          <dgm:resizeHandles val="exact"/>
        </dgm:presLayoutVars>
      </dgm:prSet>
      <dgm:spPr/>
    </dgm:pt>
    <dgm:pt modelId="{C1CB44DB-8C34-4581-ADC8-F67A27528E6F}" type="pres">
      <dgm:prSet presAssocID="{015BF75E-B2CB-4D4F-B5AB-8B5D6ECF2C93}" presName="parentText" presStyleLbl="node1" presStyleIdx="0" presStyleCnt="7">
        <dgm:presLayoutVars>
          <dgm:chMax val="0"/>
          <dgm:bulletEnabled val="1"/>
        </dgm:presLayoutVars>
      </dgm:prSet>
      <dgm:spPr/>
    </dgm:pt>
    <dgm:pt modelId="{573CF987-9635-40F4-8D9D-7F92E226ED40}" type="pres">
      <dgm:prSet presAssocID="{8B614D24-1B61-46A9-A00F-F19FC662BB76}" presName="spacer" presStyleCnt="0"/>
      <dgm:spPr/>
    </dgm:pt>
    <dgm:pt modelId="{7FD939DD-634C-4276-975D-52550C32044F}" type="pres">
      <dgm:prSet presAssocID="{D491CF2F-A0F7-431D-B25B-37F341609F26}" presName="parentText" presStyleLbl="node1" presStyleIdx="1" presStyleCnt="7">
        <dgm:presLayoutVars>
          <dgm:chMax val="0"/>
          <dgm:bulletEnabled val="1"/>
        </dgm:presLayoutVars>
      </dgm:prSet>
      <dgm:spPr/>
    </dgm:pt>
    <dgm:pt modelId="{F423973F-E283-4EE0-8A71-52DDD5BDF339}" type="pres">
      <dgm:prSet presAssocID="{E2F99DB0-C347-42F8-A27F-809E31A10555}" presName="spacer" presStyleCnt="0"/>
      <dgm:spPr/>
    </dgm:pt>
    <dgm:pt modelId="{14345097-786D-4085-942B-8ECD8B3351CC}" type="pres">
      <dgm:prSet presAssocID="{26325CBD-337A-410A-8B05-D57745124B6F}" presName="parentText" presStyleLbl="node1" presStyleIdx="2" presStyleCnt="7">
        <dgm:presLayoutVars>
          <dgm:chMax val="0"/>
          <dgm:bulletEnabled val="1"/>
        </dgm:presLayoutVars>
      </dgm:prSet>
      <dgm:spPr/>
    </dgm:pt>
    <dgm:pt modelId="{9D88E664-E4FE-4260-B77E-A7A8266D5366}" type="pres">
      <dgm:prSet presAssocID="{023A6C81-9F16-4EBD-A702-1190ECBEC7AD}" presName="spacer" presStyleCnt="0"/>
      <dgm:spPr/>
    </dgm:pt>
    <dgm:pt modelId="{01215F4B-DD13-4052-9EE8-4862FE97318F}" type="pres">
      <dgm:prSet presAssocID="{EF563C7E-FC06-4590-84FD-6C9D49C7A4B8}" presName="parentText" presStyleLbl="node1" presStyleIdx="3" presStyleCnt="7">
        <dgm:presLayoutVars>
          <dgm:chMax val="0"/>
          <dgm:bulletEnabled val="1"/>
        </dgm:presLayoutVars>
      </dgm:prSet>
      <dgm:spPr/>
    </dgm:pt>
    <dgm:pt modelId="{FCA85029-B477-4784-8D78-5A9D91E6BB59}" type="pres">
      <dgm:prSet presAssocID="{0E1BC7A9-1635-4B0F-BCF2-F686370BD388}" presName="spacer" presStyleCnt="0"/>
      <dgm:spPr/>
    </dgm:pt>
    <dgm:pt modelId="{AF29024F-DD39-4636-A674-75FB4F3F6E0C}" type="pres">
      <dgm:prSet presAssocID="{0B45B5EE-FC44-4FAE-9DA1-A5BD1AF895CA}" presName="parentText" presStyleLbl="node1" presStyleIdx="4" presStyleCnt="7">
        <dgm:presLayoutVars>
          <dgm:chMax val="0"/>
          <dgm:bulletEnabled val="1"/>
        </dgm:presLayoutVars>
      </dgm:prSet>
      <dgm:spPr/>
    </dgm:pt>
    <dgm:pt modelId="{C2036E08-922B-4C8E-8841-D1C4E1AA6A89}" type="pres">
      <dgm:prSet presAssocID="{9B42A9A2-7333-4C8E-8C9D-5C69A124B7A0}" presName="spacer" presStyleCnt="0"/>
      <dgm:spPr/>
    </dgm:pt>
    <dgm:pt modelId="{00F747AF-BE40-45EA-905A-8E7F33BEB008}" type="pres">
      <dgm:prSet presAssocID="{D6DB7F3F-794E-4AAE-9A1A-0D3045F578DB}" presName="parentText" presStyleLbl="node1" presStyleIdx="5" presStyleCnt="7">
        <dgm:presLayoutVars>
          <dgm:chMax val="0"/>
          <dgm:bulletEnabled val="1"/>
        </dgm:presLayoutVars>
      </dgm:prSet>
      <dgm:spPr/>
    </dgm:pt>
    <dgm:pt modelId="{7841C9ED-F272-431D-AABA-2EC37B629D70}" type="pres">
      <dgm:prSet presAssocID="{5A89F4CC-3DC8-4573-9F75-BE712686E632}" presName="spacer" presStyleCnt="0"/>
      <dgm:spPr/>
    </dgm:pt>
    <dgm:pt modelId="{BC696E96-8864-44C7-8E69-2E48D3871478}" type="pres">
      <dgm:prSet presAssocID="{C11117BB-BAD4-40CF-9239-53F21DFFF656}" presName="parentText" presStyleLbl="node1" presStyleIdx="6" presStyleCnt="7">
        <dgm:presLayoutVars>
          <dgm:chMax val="0"/>
          <dgm:bulletEnabled val="1"/>
        </dgm:presLayoutVars>
      </dgm:prSet>
      <dgm:spPr/>
    </dgm:pt>
  </dgm:ptLst>
  <dgm:cxnLst>
    <dgm:cxn modelId="{282CBC11-0B32-43CE-ACE7-DF66F21E45FF}" type="presOf" srcId="{D6DB7F3F-794E-4AAE-9A1A-0D3045F578DB}" destId="{00F747AF-BE40-45EA-905A-8E7F33BEB008}" srcOrd="0" destOrd="0" presId="urn:microsoft.com/office/officeart/2005/8/layout/vList2"/>
    <dgm:cxn modelId="{6DE99A19-DB5A-423D-AD8E-76F48F78B49B}" srcId="{9DFC8A27-47B3-4F9F-85F7-6567DC11DBF8}" destId="{C11117BB-BAD4-40CF-9239-53F21DFFF656}" srcOrd="6" destOrd="0" parTransId="{288E94EA-89BA-4A60-9F1C-8C9C86FCBD51}" sibTransId="{38B06896-E408-498C-A5F8-E44E1ECE188E}"/>
    <dgm:cxn modelId="{837AC91D-B0CE-4717-AD78-C58DE08D97AF}" type="presOf" srcId="{0B45B5EE-FC44-4FAE-9DA1-A5BD1AF895CA}" destId="{AF29024F-DD39-4636-A674-75FB4F3F6E0C}" srcOrd="0" destOrd="0" presId="urn:microsoft.com/office/officeart/2005/8/layout/vList2"/>
    <dgm:cxn modelId="{19630230-BDB1-4CAC-941B-A4B49D81DC1D}" type="presOf" srcId="{C11117BB-BAD4-40CF-9239-53F21DFFF656}" destId="{BC696E96-8864-44C7-8E69-2E48D3871478}" srcOrd="0" destOrd="0" presId="urn:microsoft.com/office/officeart/2005/8/layout/vList2"/>
    <dgm:cxn modelId="{BBC42655-0DB8-4385-A284-BB3BFAFDDA1F}" type="presOf" srcId="{EF563C7E-FC06-4590-84FD-6C9D49C7A4B8}" destId="{01215F4B-DD13-4052-9EE8-4862FE97318F}" srcOrd="0" destOrd="0" presId="urn:microsoft.com/office/officeart/2005/8/layout/vList2"/>
    <dgm:cxn modelId="{42E70A83-B1A7-4D23-98AF-DD10E4D32C14}" srcId="{9DFC8A27-47B3-4F9F-85F7-6567DC11DBF8}" destId="{0B45B5EE-FC44-4FAE-9DA1-A5BD1AF895CA}" srcOrd="4" destOrd="0" parTransId="{F2300BD3-E1F0-4D00-9266-8C437C2E0D3B}" sibTransId="{9B42A9A2-7333-4C8E-8C9D-5C69A124B7A0}"/>
    <dgm:cxn modelId="{0CAE5F8E-AEDF-4C97-9312-32C91B1D55E8}" srcId="{9DFC8A27-47B3-4F9F-85F7-6567DC11DBF8}" destId="{EF563C7E-FC06-4590-84FD-6C9D49C7A4B8}" srcOrd="3" destOrd="0" parTransId="{CA901341-9B75-454E-A1BA-42078BB90BDD}" sibTransId="{0E1BC7A9-1635-4B0F-BCF2-F686370BD388}"/>
    <dgm:cxn modelId="{3F6ACE90-DACA-4508-879B-BF1E50A9ADE5}" srcId="{9DFC8A27-47B3-4F9F-85F7-6567DC11DBF8}" destId="{26325CBD-337A-410A-8B05-D57745124B6F}" srcOrd="2" destOrd="0" parTransId="{6C485761-68E8-416A-B64F-A2EC2DC67B74}" sibTransId="{023A6C81-9F16-4EBD-A702-1190ECBEC7AD}"/>
    <dgm:cxn modelId="{E979939B-9905-4155-853F-474E91133D63}" srcId="{9DFC8A27-47B3-4F9F-85F7-6567DC11DBF8}" destId="{D491CF2F-A0F7-431D-B25B-37F341609F26}" srcOrd="1" destOrd="0" parTransId="{DEFAB4F6-5FE2-4A51-BD9D-9154BEFA93D4}" sibTransId="{E2F99DB0-C347-42F8-A27F-809E31A10555}"/>
    <dgm:cxn modelId="{2AF3A4C0-FAA2-4E6E-AA64-704C5EF8D921}" type="presOf" srcId="{015BF75E-B2CB-4D4F-B5AB-8B5D6ECF2C93}" destId="{C1CB44DB-8C34-4581-ADC8-F67A27528E6F}" srcOrd="0" destOrd="0" presId="urn:microsoft.com/office/officeart/2005/8/layout/vList2"/>
    <dgm:cxn modelId="{A184E4CA-550D-44B3-99BD-52824165DCDB}" srcId="{9DFC8A27-47B3-4F9F-85F7-6567DC11DBF8}" destId="{D6DB7F3F-794E-4AAE-9A1A-0D3045F578DB}" srcOrd="5" destOrd="0" parTransId="{E75DFBD4-EBAD-420D-B4A1-EE1AA77CBC3B}" sibTransId="{5A89F4CC-3DC8-4573-9F75-BE712686E632}"/>
    <dgm:cxn modelId="{014177D7-63DE-4610-9526-A6088CB6FD6F}" type="presOf" srcId="{26325CBD-337A-410A-8B05-D57745124B6F}" destId="{14345097-786D-4085-942B-8ECD8B3351CC}" srcOrd="0" destOrd="0" presId="urn:microsoft.com/office/officeart/2005/8/layout/vList2"/>
    <dgm:cxn modelId="{7AD113F0-0CB2-4E17-8A1B-49F7B89FBC7D}" type="presOf" srcId="{9DFC8A27-47B3-4F9F-85F7-6567DC11DBF8}" destId="{14A69008-E64B-4920-894E-413DA39F4858}" srcOrd="0" destOrd="0" presId="urn:microsoft.com/office/officeart/2005/8/layout/vList2"/>
    <dgm:cxn modelId="{ECF24FF4-D16C-45FF-B37C-716BA202D415}" type="presOf" srcId="{D491CF2F-A0F7-431D-B25B-37F341609F26}" destId="{7FD939DD-634C-4276-975D-52550C32044F}" srcOrd="0" destOrd="0" presId="urn:microsoft.com/office/officeart/2005/8/layout/vList2"/>
    <dgm:cxn modelId="{B47AA9F5-21F6-4FEC-BD32-29F12647F98D}" srcId="{9DFC8A27-47B3-4F9F-85F7-6567DC11DBF8}" destId="{015BF75E-B2CB-4D4F-B5AB-8B5D6ECF2C93}" srcOrd="0" destOrd="0" parTransId="{E327CCC6-758A-4D1B-A749-DE4B17FC9E90}" sibTransId="{8B614D24-1B61-46A9-A00F-F19FC662BB76}"/>
    <dgm:cxn modelId="{E77BCA6F-B712-4734-BC30-B3D40D27016A}" type="presParOf" srcId="{14A69008-E64B-4920-894E-413DA39F4858}" destId="{C1CB44DB-8C34-4581-ADC8-F67A27528E6F}" srcOrd="0" destOrd="0" presId="urn:microsoft.com/office/officeart/2005/8/layout/vList2"/>
    <dgm:cxn modelId="{2B1E5853-40E5-41D3-99D2-175A50575784}" type="presParOf" srcId="{14A69008-E64B-4920-894E-413DA39F4858}" destId="{573CF987-9635-40F4-8D9D-7F92E226ED40}" srcOrd="1" destOrd="0" presId="urn:microsoft.com/office/officeart/2005/8/layout/vList2"/>
    <dgm:cxn modelId="{1F948DA6-0C2D-420E-A90D-815E9E17886B}" type="presParOf" srcId="{14A69008-E64B-4920-894E-413DA39F4858}" destId="{7FD939DD-634C-4276-975D-52550C32044F}" srcOrd="2" destOrd="0" presId="urn:microsoft.com/office/officeart/2005/8/layout/vList2"/>
    <dgm:cxn modelId="{999DFFC2-BE76-49A6-A3BD-2938B08393C7}" type="presParOf" srcId="{14A69008-E64B-4920-894E-413DA39F4858}" destId="{F423973F-E283-4EE0-8A71-52DDD5BDF339}" srcOrd="3" destOrd="0" presId="urn:microsoft.com/office/officeart/2005/8/layout/vList2"/>
    <dgm:cxn modelId="{00E88831-6D16-4F73-936A-99227E557EB3}" type="presParOf" srcId="{14A69008-E64B-4920-894E-413DA39F4858}" destId="{14345097-786D-4085-942B-8ECD8B3351CC}" srcOrd="4" destOrd="0" presId="urn:microsoft.com/office/officeart/2005/8/layout/vList2"/>
    <dgm:cxn modelId="{122953B7-BB72-408E-A56A-BC8833882E1B}" type="presParOf" srcId="{14A69008-E64B-4920-894E-413DA39F4858}" destId="{9D88E664-E4FE-4260-B77E-A7A8266D5366}" srcOrd="5" destOrd="0" presId="urn:microsoft.com/office/officeart/2005/8/layout/vList2"/>
    <dgm:cxn modelId="{1BBAE540-70A0-4E71-9BF3-236538713507}" type="presParOf" srcId="{14A69008-E64B-4920-894E-413DA39F4858}" destId="{01215F4B-DD13-4052-9EE8-4862FE97318F}" srcOrd="6" destOrd="0" presId="urn:microsoft.com/office/officeart/2005/8/layout/vList2"/>
    <dgm:cxn modelId="{250A0B9B-F8A2-4924-8C7F-CB404A63C32A}" type="presParOf" srcId="{14A69008-E64B-4920-894E-413DA39F4858}" destId="{FCA85029-B477-4784-8D78-5A9D91E6BB59}" srcOrd="7" destOrd="0" presId="urn:microsoft.com/office/officeart/2005/8/layout/vList2"/>
    <dgm:cxn modelId="{5804C9B0-5097-4177-9AD8-208610484CD4}" type="presParOf" srcId="{14A69008-E64B-4920-894E-413DA39F4858}" destId="{AF29024F-DD39-4636-A674-75FB4F3F6E0C}" srcOrd="8" destOrd="0" presId="urn:microsoft.com/office/officeart/2005/8/layout/vList2"/>
    <dgm:cxn modelId="{12806123-E755-468D-8945-55D560FBD03A}" type="presParOf" srcId="{14A69008-E64B-4920-894E-413DA39F4858}" destId="{C2036E08-922B-4C8E-8841-D1C4E1AA6A89}" srcOrd="9" destOrd="0" presId="urn:microsoft.com/office/officeart/2005/8/layout/vList2"/>
    <dgm:cxn modelId="{AEAFDE5F-20FB-4A3E-BFBE-81AA7FB8E8F6}" type="presParOf" srcId="{14A69008-E64B-4920-894E-413DA39F4858}" destId="{00F747AF-BE40-45EA-905A-8E7F33BEB008}" srcOrd="10" destOrd="0" presId="urn:microsoft.com/office/officeart/2005/8/layout/vList2"/>
    <dgm:cxn modelId="{CDDA347F-593E-458B-B62C-A5E0069F7979}" type="presParOf" srcId="{14A69008-E64B-4920-894E-413DA39F4858}" destId="{7841C9ED-F272-431D-AABA-2EC37B629D70}" srcOrd="11" destOrd="0" presId="urn:microsoft.com/office/officeart/2005/8/layout/vList2"/>
    <dgm:cxn modelId="{80CE1378-9D8F-47C2-9218-789785832047}" type="presParOf" srcId="{14A69008-E64B-4920-894E-413DA39F4858}" destId="{BC696E96-8864-44C7-8E69-2E48D3871478}"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BB1AD3-1B31-4401-9460-F48E51B8CB6D}" type="doc">
      <dgm:prSet loTypeId="urn:microsoft.com/office/officeart/2005/8/layout/vList2" loCatId="list" qsTypeId="urn:microsoft.com/office/officeart/2005/8/quickstyle/simple3" qsCatId="simple" csTypeId="urn:microsoft.com/office/officeart/2005/8/colors/accent4_2" csCatId="accent4" phldr="1"/>
      <dgm:spPr/>
      <dgm:t>
        <a:bodyPr/>
        <a:lstStyle/>
        <a:p>
          <a:endParaRPr lang="en-US"/>
        </a:p>
      </dgm:t>
    </dgm:pt>
    <dgm:pt modelId="{DF8AC744-AFD8-4F54-A9C3-1653B7D659AC}">
      <dgm:prSet/>
      <dgm:spPr/>
      <dgm:t>
        <a:bodyPr/>
        <a:lstStyle/>
        <a:p>
          <a:r>
            <a:rPr lang="en-US"/>
            <a:t>Standard of proof: CU uses “preponderance of the evidence”</a:t>
          </a:r>
          <a:endParaRPr lang="en-US" dirty="0"/>
        </a:p>
      </dgm:t>
    </dgm:pt>
    <dgm:pt modelId="{FD9AE78D-6607-4D39-A446-86CF5A163B49}" type="parTrans" cxnId="{38223A5B-3AB9-4426-8425-B6C4B4FEB033}">
      <dgm:prSet/>
      <dgm:spPr/>
      <dgm:t>
        <a:bodyPr/>
        <a:lstStyle/>
        <a:p>
          <a:endParaRPr lang="en-US"/>
        </a:p>
      </dgm:t>
    </dgm:pt>
    <dgm:pt modelId="{95C34D35-8A26-48A4-AF34-5178C3B10965}" type="sibTrans" cxnId="{38223A5B-3AB9-4426-8425-B6C4B4FEB033}">
      <dgm:prSet/>
      <dgm:spPr/>
      <dgm:t>
        <a:bodyPr/>
        <a:lstStyle/>
        <a:p>
          <a:endParaRPr lang="en-US"/>
        </a:p>
      </dgm:t>
    </dgm:pt>
    <dgm:pt modelId="{79F7E076-8789-4249-878D-2876037CA66E}">
      <dgm:prSet/>
      <dgm:spPr/>
      <dgm:t>
        <a:bodyPr/>
        <a:lstStyle/>
        <a:p>
          <a:r>
            <a:rPr lang="en-US"/>
            <a:t>Addressing misconduct that falls outside Title IX’s scope</a:t>
          </a:r>
          <a:endParaRPr lang="en-US" dirty="0"/>
        </a:p>
      </dgm:t>
    </dgm:pt>
    <dgm:pt modelId="{10A50B86-4320-4352-A264-800F78083356}" type="parTrans" cxnId="{98FA710B-721D-4043-8386-5ABF069D5EBD}">
      <dgm:prSet/>
      <dgm:spPr/>
      <dgm:t>
        <a:bodyPr/>
        <a:lstStyle/>
        <a:p>
          <a:endParaRPr lang="en-US"/>
        </a:p>
      </dgm:t>
    </dgm:pt>
    <dgm:pt modelId="{496D71FE-25C3-417B-83AB-CF74584BC9F5}" type="sibTrans" cxnId="{98FA710B-721D-4043-8386-5ABF069D5EBD}">
      <dgm:prSet/>
      <dgm:spPr/>
      <dgm:t>
        <a:bodyPr/>
        <a:lstStyle/>
        <a:p>
          <a:endParaRPr lang="en-US"/>
        </a:p>
      </dgm:t>
    </dgm:pt>
    <dgm:pt modelId="{5C9874F5-C17D-420B-9380-90ABA87852DB}">
      <dgm:prSet/>
      <dgm:spPr/>
      <dgm:t>
        <a:bodyPr/>
        <a:lstStyle/>
        <a:p>
          <a:r>
            <a:rPr lang="en-US"/>
            <a:t>Adopting rules of procedure and rules of decorum for the hearing process</a:t>
          </a:r>
          <a:endParaRPr lang="en-US" dirty="0"/>
        </a:p>
      </dgm:t>
    </dgm:pt>
    <dgm:pt modelId="{BE72B286-17C3-4BD5-A677-3BCAED1082B6}" type="parTrans" cxnId="{24DD5DDE-2DA3-427A-A5BF-C419D4AD0E37}">
      <dgm:prSet/>
      <dgm:spPr/>
      <dgm:t>
        <a:bodyPr/>
        <a:lstStyle/>
        <a:p>
          <a:endParaRPr lang="en-US"/>
        </a:p>
      </dgm:t>
    </dgm:pt>
    <dgm:pt modelId="{D9EEE109-D8C9-46C4-BEF0-086DBC5E3383}" type="sibTrans" cxnId="{24DD5DDE-2DA3-427A-A5BF-C419D4AD0E37}">
      <dgm:prSet/>
      <dgm:spPr/>
      <dgm:t>
        <a:bodyPr/>
        <a:lstStyle/>
        <a:p>
          <a:endParaRPr lang="en-US"/>
        </a:p>
      </dgm:t>
    </dgm:pt>
    <dgm:pt modelId="{EB6F5823-E1F6-4B15-8094-DA1DB5F69CCA}">
      <dgm:prSet/>
      <dgm:spPr/>
      <dgm:t>
        <a:bodyPr/>
        <a:lstStyle/>
        <a:p>
          <a:r>
            <a:rPr lang="en-US" dirty="0"/>
            <a:t>Using virtual hearings</a:t>
          </a:r>
        </a:p>
      </dgm:t>
    </dgm:pt>
    <dgm:pt modelId="{9C52033C-FEF0-4015-A77B-BF0AD3B24BC8}" type="parTrans" cxnId="{B687E168-035A-4DD1-8C99-F24AE350806F}">
      <dgm:prSet/>
      <dgm:spPr/>
      <dgm:t>
        <a:bodyPr/>
        <a:lstStyle/>
        <a:p>
          <a:endParaRPr lang="en-US"/>
        </a:p>
      </dgm:t>
    </dgm:pt>
    <dgm:pt modelId="{44F3B05C-B32E-4CCB-A85F-9B36ECFFCE2F}" type="sibTrans" cxnId="{B687E168-035A-4DD1-8C99-F24AE350806F}">
      <dgm:prSet/>
      <dgm:spPr/>
      <dgm:t>
        <a:bodyPr/>
        <a:lstStyle/>
        <a:p>
          <a:endParaRPr lang="en-US"/>
        </a:p>
      </dgm:t>
    </dgm:pt>
    <dgm:pt modelId="{F27A055F-1CB6-414A-AFEE-94EA0EC10A92}" type="pres">
      <dgm:prSet presAssocID="{16BB1AD3-1B31-4401-9460-F48E51B8CB6D}" presName="linear" presStyleCnt="0">
        <dgm:presLayoutVars>
          <dgm:animLvl val="lvl"/>
          <dgm:resizeHandles val="exact"/>
        </dgm:presLayoutVars>
      </dgm:prSet>
      <dgm:spPr/>
    </dgm:pt>
    <dgm:pt modelId="{A332B61F-F95A-4AA7-953E-9F404E347B62}" type="pres">
      <dgm:prSet presAssocID="{DF8AC744-AFD8-4F54-A9C3-1653B7D659AC}" presName="parentText" presStyleLbl="node1" presStyleIdx="0" presStyleCnt="4">
        <dgm:presLayoutVars>
          <dgm:chMax val="0"/>
          <dgm:bulletEnabled val="1"/>
        </dgm:presLayoutVars>
      </dgm:prSet>
      <dgm:spPr/>
    </dgm:pt>
    <dgm:pt modelId="{5A7F72D8-8BB9-48E1-B6C5-43641B5694D8}" type="pres">
      <dgm:prSet presAssocID="{95C34D35-8A26-48A4-AF34-5178C3B10965}" presName="spacer" presStyleCnt="0"/>
      <dgm:spPr/>
    </dgm:pt>
    <dgm:pt modelId="{7FCF226C-7052-4DFB-8700-0F40AD651DC6}" type="pres">
      <dgm:prSet presAssocID="{79F7E076-8789-4249-878D-2876037CA66E}" presName="parentText" presStyleLbl="node1" presStyleIdx="1" presStyleCnt="4">
        <dgm:presLayoutVars>
          <dgm:chMax val="0"/>
          <dgm:bulletEnabled val="1"/>
        </dgm:presLayoutVars>
      </dgm:prSet>
      <dgm:spPr/>
    </dgm:pt>
    <dgm:pt modelId="{C43154A8-C922-4DC7-B5EC-1CFEC13BE6AA}" type="pres">
      <dgm:prSet presAssocID="{496D71FE-25C3-417B-83AB-CF74584BC9F5}" presName="spacer" presStyleCnt="0"/>
      <dgm:spPr/>
    </dgm:pt>
    <dgm:pt modelId="{124664BA-117B-40E0-9EBC-623B0A10DC8B}" type="pres">
      <dgm:prSet presAssocID="{5C9874F5-C17D-420B-9380-90ABA87852DB}" presName="parentText" presStyleLbl="node1" presStyleIdx="2" presStyleCnt="4">
        <dgm:presLayoutVars>
          <dgm:chMax val="0"/>
          <dgm:bulletEnabled val="1"/>
        </dgm:presLayoutVars>
      </dgm:prSet>
      <dgm:spPr/>
    </dgm:pt>
    <dgm:pt modelId="{DF7777CD-8442-407B-A36A-75A6CB8EBAD7}" type="pres">
      <dgm:prSet presAssocID="{D9EEE109-D8C9-46C4-BEF0-086DBC5E3383}" presName="spacer" presStyleCnt="0"/>
      <dgm:spPr/>
    </dgm:pt>
    <dgm:pt modelId="{93C21CD9-652B-4FF1-8555-095E3E2F6DB7}" type="pres">
      <dgm:prSet presAssocID="{EB6F5823-E1F6-4B15-8094-DA1DB5F69CCA}" presName="parentText" presStyleLbl="node1" presStyleIdx="3" presStyleCnt="4">
        <dgm:presLayoutVars>
          <dgm:chMax val="0"/>
          <dgm:bulletEnabled val="1"/>
        </dgm:presLayoutVars>
      </dgm:prSet>
      <dgm:spPr/>
    </dgm:pt>
  </dgm:ptLst>
  <dgm:cxnLst>
    <dgm:cxn modelId="{49537000-7439-4FE2-A97D-404593FA0111}" type="presOf" srcId="{5C9874F5-C17D-420B-9380-90ABA87852DB}" destId="{124664BA-117B-40E0-9EBC-623B0A10DC8B}" srcOrd="0" destOrd="0" presId="urn:microsoft.com/office/officeart/2005/8/layout/vList2"/>
    <dgm:cxn modelId="{98FA710B-721D-4043-8386-5ABF069D5EBD}" srcId="{16BB1AD3-1B31-4401-9460-F48E51B8CB6D}" destId="{79F7E076-8789-4249-878D-2876037CA66E}" srcOrd="1" destOrd="0" parTransId="{10A50B86-4320-4352-A264-800F78083356}" sibTransId="{496D71FE-25C3-417B-83AB-CF74584BC9F5}"/>
    <dgm:cxn modelId="{1D870D1E-403B-4790-BDA5-ED27D04F1F46}" type="presOf" srcId="{DF8AC744-AFD8-4F54-A9C3-1653B7D659AC}" destId="{A332B61F-F95A-4AA7-953E-9F404E347B62}" srcOrd="0" destOrd="0" presId="urn:microsoft.com/office/officeart/2005/8/layout/vList2"/>
    <dgm:cxn modelId="{38223A5B-3AB9-4426-8425-B6C4B4FEB033}" srcId="{16BB1AD3-1B31-4401-9460-F48E51B8CB6D}" destId="{DF8AC744-AFD8-4F54-A9C3-1653B7D659AC}" srcOrd="0" destOrd="0" parTransId="{FD9AE78D-6607-4D39-A446-86CF5A163B49}" sibTransId="{95C34D35-8A26-48A4-AF34-5178C3B10965}"/>
    <dgm:cxn modelId="{B687E168-035A-4DD1-8C99-F24AE350806F}" srcId="{16BB1AD3-1B31-4401-9460-F48E51B8CB6D}" destId="{EB6F5823-E1F6-4B15-8094-DA1DB5F69CCA}" srcOrd="3" destOrd="0" parTransId="{9C52033C-FEF0-4015-A77B-BF0AD3B24BC8}" sibTransId="{44F3B05C-B32E-4CCB-A85F-9B36ECFFCE2F}"/>
    <dgm:cxn modelId="{4294224B-10AB-4F0A-B7D5-92E468BC0065}" type="presOf" srcId="{79F7E076-8789-4249-878D-2876037CA66E}" destId="{7FCF226C-7052-4DFB-8700-0F40AD651DC6}" srcOrd="0" destOrd="0" presId="urn:microsoft.com/office/officeart/2005/8/layout/vList2"/>
    <dgm:cxn modelId="{E3CCFC82-25BD-4111-9B2D-B5BCD1F1B337}" type="presOf" srcId="{EB6F5823-E1F6-4B15-8094-DA1DB5F69CCA}" destId="{93C21CD9-652B-4FF1-8555-095E3E2F6DB7}" srcOrd="0" destOrd="0" presId="urn:microsoft.com/office/officeart/2005/8/layout/vList2"/>
    <dgm:cxn modelId="{C8426987-FFA6-448F-9818-0378071F4B20}" type="presOf" srcId="{16BB1AD3-1B31-4401-9460-F48E51B8CB6D}" destId="{F27A055F-1CB6-414A-AFEE-94EA0EC10A92}" srcOrd="0" destOrd="0" presId="urn:microsoft.com/office/officeart/2005/8/layout/vList2"/>
    <dgm:cxn modelId="{24DD5DDE-2DA3-427A-A5BF-C419D4AD0E37}" srcId="{16BB1AD3-1B31-4401-9460-F48E51B8CB6D}" destId="{5C9874F5-C17D-420B-9380-90ABA87852DB}" srcOrd="2" destOrd="0" parTransId="{BE72B286-17C3-4BD5-A677-3BCAED1082B6}" sibTransId="{D9EEE109-D8C9-46C4-BEF0-086DBC5E3383}"/>
    <dgm:cxn modelId="{EEF2E136-C18E-4211-A8AA-4001B0430F47}" type="presParOf" srcId="{F27A055F-1CB6-414A-AFEE-94EA0EC10A92}" destId="{A332B61F-F95A-4AA7-953E-9F404E347B62}" srcOrd="0" destOrd="0" presId="urn:microsoft.com/office/officeart/2005/8/layout/vList2"/>
    <dgm:cxn modelId="{F293C2F4-1C52-451E-B512-91BCD3C5BD73}" type="presParOf" srcId="{F27A055F-1CB6-414A-AFEE-94EA0EC10A92}" destId="{5A7F72D8-8BB9-48E1-B6C5-43641B5694D8}" srcOrd="1" destOrd="0" presId="urn:microsoft.com/office/officeart/2005/8/layout/vList2"/>
    <dgm:cxn modelId="{6631725E-F42D-4509-A33B-F51757607235}" type="presParOf" srcId="{F27A055F-1CB6-414A-AFEE-94EA0EC10A92}" destId="{7FCF226C-7052-4DFB-8700-0F40AD651DC6}" srcOrd="2" destOrd="0" presId="urn:microsoft.com/office/officeart/2005/8/layout/vList2"/>
    <dgm:cxn modelId="{87616F00-89EA-47AE-9A8A-77163562BB2E}" type="presParOf" srcId="{F27A055F-1CB6-414A-AFEE-94EA0EC10A92}" destId="{C43154A8-C922-4DC7-B5EC-1CFEC13BE6AA}" srcOrd="3" destOrd="0" presId="urn:microsoft.com/office/officeart/2005/8/layout/vList2"/>
    <dgm:cxn modelId="{BEDD9765-2D80-4481-9C00-EDC53C525277}" type="presParOf" srcId="{F27A055F-1CB6-414A-AFEE-94EA0EC10A92}" destId="{124664BA-117B-40E0-9EBC-623B0A10DC8B}" srcOrd="4" destOrd="0" presId="urn:microsoft.com/office/officeart/2005/8/layout/vList2"/>
    <dgm:cxn modelId="{1F4A1269-C01C-4226-8D9D-F3976751DDDE}" type="presParOf" srcId="{F27A055F-1CB6-414A-AFEE-94EA0EC10A92}" destId="{DF7777CD-8442-407B-A36A-75A6CB8EBAD7}" srcOrd="5" destOrd="0" presId="urn:microsoft.com/office/officeart/2005/8/layout/vList2"/>
    <dgm:cxn modelId="{A33967F3-8C4E-4343-9B06-FF2AD932B9B6}" type="presParOf" srcId="{F27A055F-1CB6-414A-AFEE-94EA0EC10A92}" destId="{93C21CD9-652B-4FF1-8555-095E3E2F6DB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08B682-FC37-48BD-ADFD-DE0B3177D4D2}"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06A5DA6-3668-46BD-862A-44C7CC889BDC}">
      <dgm:prSet/>
      <dgm:spPr/>
      <dgm:t>
        <a:bodyPr/>
        <a:lstStyle/>
        <a:p>
          <a:r>
            <a:rPr lang="en-US" i="1" dirty="0"/>
            <a:t>Quid Pro Quo</a:t>
          </a:r>
          <a:r>
            <a:rPr lang="en-US" dirty="0"/>
            <a:t> </a:t>
          </a:r>
          <a:r>
            <a:rPr lang="en-US" i="1" dirty="0"/>
            <a:t>Sexual Harassment</a:t>
          </a:r>
          <a:r>
            <a:rPr lang="en-US" dirty="0"/>
            <a:t>: An employee of the University conditioning the provision of an aid, benefit, or service of the University on an individual’s participation in unwelcome sexual conduct;</a:t>
          </a:r>
        </a:p>
      </dgm:t>
    </dgm:pt>
    <dgm:pt modelId="{C87C9D41-C2F7-49CF-B6EF-BA255FB8EB66}" type="parTrans" cxnId="{F6033BC4-AF59-41DB-9CED-0F33005C927D}">
      <dgm:prSet/>
      <dgm:spPr/>
      <dgm:t>
        <a:bodyPr/>
        <a:lstStyle/>
        <a:p>
          <a:endParaRPr lang="en-US"/>
        </a:p>
      </dgm:t>
    </dgm:pt>
    <dgm:pt modelId="{A9AC1EEB-783B-4B78-9592-6044AC975D7D}" type="sibTrans" cxnId="{F6033BC4-AF59-41DB-9CED-0F33005C927D}">
      <dgm:prSet/>
      <dgm:spPr/>
      <dgm:t>
        <a:bodyPr/>
        <a:lstStyle/>
        <a:p>
          <a:endParaRPr lang="en-US"/>
        </a:p>
      </dgm:t>
    </dgm:pt>
    <dgm:pt modelId="{97DE92B4-205E-4FA2-9311-E1FAB34F3ECB}">
      <dgm:prSet/>
      <dgm:spPr/>
      <dgm:t>
        <a:bodyPr/>
        <a:lstStyle/>
        <a:p>
          <a:r>
            <a:rPr lang="en-US" i="1" dirty="0"/>
            <a:t>Hostile environment</a:t>
          </a:r>
          <a:r>
            <a:rPr lang="en-US" dirty="0"/>
            <a:t>: Unwelcome conduct determined by a reasonable person to be so severe, pervasive, and objectively offensive that it effectively denies a person equal access to the recipient’s education program or activity; or</a:t>
          </a:r>
        </a:p>
      </dgm:t>
    </dgm:pt>
    <dgm:pt modelId="{F69380A7-03EA-450D-9B8B-3BD599B67949}" type="parTrans" cxnId="{EB41AB74-8E43-4A23-A07B-BB6D8A64271D}">
      <dgm:prSet/>
      <dgm:spPr/>
      <dgm:t>
        <a:bodyPr/>
        <a:lstStyle/>
        <a:p>
          <a:endParaRPr lang="en-US"/>
        </a:p>
      </dgm:t>
    </dgm:pt>
    <dgm:pt modelId="{C47B9899-E519-4C60-B6EC-BD4F2413FD2F}" type="sibTrans" cxnId="{EB41AB74-8E43-4A23-A07B-BB6D8A64271D}">
      <dgm:prSet/>
      <dgm:spPr/>
      <dgm:t>
        <a:bodyPr/>
        <a:lstStyle/>
        <a:p>
          <a:endParaRPr lang="en-US"/>
        </a:p>
      </dgm:t>
    </dgm:pt>
    <dgm:pt modelId="{3A7AB2AE-16CB-4EDE-A20E-BDABE230FB8E}">
      <dgm:prSet/>
      <dgm:spPr/>
      <dgm:t>
        <a:bodyPr/>
        <a:lstStyle/>
        <a:p>
          <a:r>
            <a:rPr lang="en-US"/>
            <a:t>“</a:t>
          </a:r>
          <a:r>
            <a:rPr lang="en-US" i="1"/>
            <a:t>Sexual assault</a:t>
          </a:r>
          <a:r>
            <a:rPr lang="en-US"/>
            <a:t>” as defined in 20 U.S.C. 1092(f)(6)(A)(v), “</a:t>
          </a:r>
          <a:r>
            <a:rPr lang="en-US" i="1"/>
            <a:t>dating violence</a:t>
          </a:r>
          <a:r>
            <a:rPr lang="en-US"/>
            <a:t>” as defined in 34 U.S.C. 12291(a)(10), “</a:t>
          </a:r>
          <a:r>
            <a:rPr lang="en-US" i="1"/>
            <a:t>domestic violence</a:t>
          </a:r>
          <a:r>
            <a:rPr lang="en-US"/>
            <a:t>” as defined in 34 U.S.C. 12291(a)(8), or “</a:t>
          </a:r>
          <a:r>
            <a:rPr lang="en-US" i="1"/>
            <a:t>stalking</a:t>
          </a:r>
          <a:r>
            <a:rPr lang="en-US"/>
            <a:t>” as defined in 34 U.S.C. 12291(a)(30).</a:t>
          </a:r>
        </a:p>
      </dgm:t>
    </dgm:pt>
    <dgm:pt modelId="{858A6370-4E5F-4F50-95CF-3841DDE2F5E3}" type="parTrans" cxnId="{E3F444E8-0BB5-4CA8-9355-4ED1EF6AB5DE}">
      <dgm:prSet/>
      <dgm:spPr/>
      <dgm:t>
        <a:bodyPr/>
        <a:lstStyle/>
        <a:p>
          <a:endParaRPr lang="en-US"/>
        </a:p>
      </dgm:t>
    </dgm:pt>
    <dgm:pt modelId="{4401B96C-A260-4883-AD73-437615663D9C}" type="sibTrans" cxnId="{E3F444E8-0BB5-4CA8-9355-4ED1EF6AB5DE}">
      <dgm:prSet/>
      <dgm:spPr/>
      <dgm:t>
        <a:bodyPr/>
        <a:lstStyle/>
        <a:p>
          <a:endParaRPr lang="en-US"/>
        </a:p>
      </dgm:t>
    </dgm:pt>
    <dgm:pt modelId="{14E661A9-F0A1-48CF-AB3E-95BCAEBA7746}" type="pres">
      <dgm:prSet presAssocID="{1F08B682-FC37-48BD-ADFD-DE0B3177D4D2}" presName="vert0" presStyleCnt="0">
        <dgm:presLayoutVars>
          <dgm:dir/>
          <dgm:animOne val="branch"/>
          <dgm:animLvl val="lvl"/>
        </dgm:presLayoutVars>
      </dgm:prSet>
      <dgm:spPr/>
    </dgm:pt>
    <dgm:pt modelId="{881BCEBC-C949-4429-9B7D-A57E39469B2C}" type="pres">
      <dgm:prSet presAssocID="{906A5DA6-3668-46BD-862A-44C7CC889BDC}" presName="thickLine" presStyleLbl="alignNode1" presStyleIdx="0" presStyleCnt="3"/>
      <dgm:spPr/>
    </dgm:pt>
    <dgm:pt modelId="{8ED87901-8B55-4EB9-9F8E-AB2575E67D90}" type="pres">
      <dgm:prSet presAssocID="{906A5DA6-3668-46BD-862A-44C7CC889BDC}" presName="horz1" presStyleCnt="0"/>
      <dgm:spPr/>
    </dgm:pt>
    <dgm:pt modelId="{72143620-8E7B-43BF-9902-5B8DEE752B40}" type="pres">
      <dgm:prSet presAssocID="{906A5DA6-3668-46BD-862A-44C7CC889BDC}" presName="tx1" presStyleLbl="revTx" presStyleIdx="0" presStyleCnt="3"/>
      <dgm:spPr/>
    </dgm:pt>
    <dgm:pt modelId="{8772795F-2935-4A52-A6B2-C554EF54CFD1}" type="pres">
      <dgm:prSet presAssocID="{906A5DA6-3668-46BD-862A-44C7CC889BDC}" presName="vert1" presStyleCnt="0"/>
      <dgm:spPr/>
    </dgm:pt>
    <dgm:pt modelId="{CE2D9FB2-A362-477C-B75C-00A6916AFEC2}" type="pres">
      <dgm:prSet presAssocID="{97DE92B4-205E-4FA2-9311-E1FAB34F3ECB}" presName="thickLine" presStyleLbl="alignNode1" presStyleIdx="1" presStyleCnt="3"/>
      <dgm:spPr/>
    </dgm:pt>
    <dgm:pt modelId="{D3CA0BC9-F704-48AF-97CC-6D63AC6AD2ED}" type="pres">
      <dgm:prSet presAssocID="{97DE92B4-205E-4FA2-9311-E1FAB34F3ECB}" presName="horz1" presStyleCnt="0"/>
      <dgm:spPr/>
    </dgm:pt>
    <dgm:pt modelId="{2AB5D8F2-3EA2-4FA8-B5D7-88599796C5B5}" type="pres">
      <dgm:prSet presAssocID="{97DE92B4-205E-4FA2-9311-E1FAB34F3ECB}" presName="tx1" presStyleLbl="revTx" presStyleIdx="1" presStyleCnt="3"/>
      <dgm:spPr/>
    </dgm:pt>
    <dgm:pt modelId="{842FED0A-A40C-427A-B0AB-C385ED337B6A}" type="pres">
      <dgm:prSet presAssocID="{97DE92B4-205E-4FA2-9311-E1FAB34F3ECB}" presName="vert1" presStyleCnt="0"/>
      <dgm:spPr/>
    </dgm:pt>
    <dgm:pt modelId="{2B1D6EAA-A34B-4054-8F55-F9FAA3180F3D}" type="pres">
      <dgm:prSet presAssocID="{3A7AB2AE-16CB-4EDE-A20E-BDABE230FB8E}" presName="thickLine" presStyleLbl="alignNode1" presStyleIdx="2" presStyleCnt="3"/>
      <dgm:spPr/>
    </dgm:pt>
    <dgm:pt modelId="{7FBEFACC-6403-4B8D-9ABB-DF84FEAC673A}" type="pres">
      <dgm:prSet presAssocID="{3A7AB2AE-16CB-4EDE-A20E-BDABE230FB8E}" presName="horz1" presStyleCnt="0"/>
      <dgm:spPr/>
    </dgm:pt>
    <dgm:pt modelId="{17D10227-AB2A-4AB3-B35B-EFC0EFD0754D}" type="pres">
      <dgm:prSet presAssocID="{3A7AB2AE-16CB-4EDE-A20E-BDABE230FB8E}" presName="tx1" presStyleLbl="revTx" presStyleIdx="2" presStyleCnt="3"/>
      <dgm:spPr/>
    </dgm:pt>
    <dgm:pt modelId="{6A8D4D6B-6D3F-4D7A-8AC1-3801F303A1DD}" type="pres">
      <dgm:prSet presAssocID="{3A7AB2AE-16CB-4EDE-A20E-BDABE230FB8E}" presName="vert1" presStyleCnt="0"/>
      <dgm:spPr/>
    </dgm:pt>
  </dgm:ptLst>
  <dgm:cxnLst>
    <dgm:cxn modelId="{FAFC8B33-11F7-4782-8E15-9D51AB8704E4}" type="presOf" srcId="{1F08B682-FC37-48BD-ADFD-DE0B3177D4D2}" destId="{14E661A9-F0A1-48CF-AB3E-95BCAEBA7746}" srcOrd="0" destOrd="0" presId="urn:microsoft.com/office/officeart/2008/layout/LinedList"/>
    <dgm:cxn modelId="{39905372-FD2C-40F9-813C-FA5C8D968768}" type="presOf" srcId="{97DE92B4-205E-4FA2-9311-E1FAB34F3ECB}" destId="{2AB5D8F2-3EA2-4FA8-B5D7-88599796C5B5}" srcOrd="0" destOrd="0" presId="urn:microsoft.com/office/officeart/2008/layout/LinedList"/>
    <dgm:cxn modelId="{EB41AB74-8E43-4A23-A07B-BB6D8A64271D}" srcId="{1F08B682-FC37-48BD-ADFD-DE0B3177D4D2}" destId="{97DE92B4-205E-4FA2-9311-E1FAB34F3ECB}" srcOrd="1" destOrd="0" parTransId="{F69380A7-03EA-450D-9B8B-3BD599B67949}" sibTransId="{C47B9899-E519-4C60-B6EC-BD4F2413FD2F}"/>
    <dgm:cxn modelId="{FC4B3180-1AD1-453F-AD40-1290BA70D517}" type="presOf" srcId="{3A7AB2AE-16CB-4EDE-A20E-BDABE230FB8E}" destId="{17D10227-AB2A-4AB3-B35B-EFC0EFD0754D}" srcOrd="0" destOrd="0" presId="urn:microsoft.com/office/officeart/2008/layout/LinedList"/>
    <dgm:cxn modelId="{73B54CB3-1D2B-4A9B-BED4-D427947A379A}" type="presOf" srcId="{906A5DA6-3668-46BD-862A-44C7CC889BDC}" destId="{72143620-8E7B-43BF-9902-5B8DEE752B40}" srcOrd="0" destOrd="0" presId="urn:microsoft.com/office/officeart/2008/layout/LinedList"/>
    <dgm:cxn modelId="{F6033BC4-AF59-41DB-9CED-0F33005C927D}" srcId="{1F08B682-FC37-48BD-ADFD-DE0B3177D4D2}" destId="{906A5DA6-3668-46BD-862A-44C7CC889BDC}" srcOrd="0" destOrd="0" parTransId="{C87C9D41-C2F7-49CF-B6EF-BA255FB8EB66}" sibTransId="{A9AC1EEB-783B-4B78-9592-6044AC975D7D}"/>
    <dgm:cxn modelId="{E3F444E8-0BB5-4CA8-9355-4ED1EF6AB5DE}" srcId="{1F08B682-FC37-48BD-ADFD-DE0B3177D4D2}" destId="{3A7AB2AE-16CB-4EDE-A20E-BDABE230FB8E}" srcOrd="2" destOrd="0" parTransId="{858A6370-4E5F-4F50-95CF-3841DDE2F5E3}" sibTransId="{4401B96C-A260-4883-AD73-437615663D9C}"/>
    <dgm:cxn modelId="{59D5B55A-909E-4A90-B1F2-6F56457BDB42}" type="presParOf" srcId="{14E661A9-F0A1-48CF-AB3E-95BCAEBA7746}" destId="{881BCEBC-C949-4429-9B7D-A57E39469B2C}" srcOrd="0" destOrd="0" presId="urn:microsoft.com/office/officeart/2008/layout/LinedList"/>
    <dgm:cxn modelId="{2589EB23-E7DA-4B22-9950-9AF94183E9B4}" type="presParOf" srcId="{14E661A9-F0A1-48CF-AB3E-95BCAEBA7746}" destId="{8ED87901-8B55-4EB9-9F8E-AB2575E67D90}" srcOrd="1" destOrd="0" presId="urn:microsoft.com/office/officeart/2008/layout/LinedList"/>
    <dgm:cxn modelId="{CDF7F093-6B39-4E32-9A98-5858E55001FC}" type="presParOf" srcId="{8ED87901-8B55-4EB9-9F8E-AB2575E67D90}" destId="{72143620-8E7B-43BF-9902-5B8DEE752B40}" srcOrd="0" destOrd="0" presId="urn:microsoft.com/office/officeart/2008/layout/LinedList"/>
    <dgm:cxn modelId="{10651892-7DD6-43F2-8D28-CD3EAFD02F82}" type="presParOf" srcId="{8ED87901-8B55-4EB9-9F8E-AB2575E67D90}" destId="{8772795F-2935-4A52-A6B2-C554EF54CFD1}" srcOrd="1" destOrd="0" presId="urn:microsoft.com/office/officeart/2008/layout/LinedList"/>
    <dgm:cxn modelId="{2781F17F-2C44-48BC-82D8-C29BDEDCBE31}" type="presParOf" srcId="{14E661A9-F0A1-48CF-AB3E-95BCAEBA7746}" destId="{CE2D9FB2-A362-477C-B75C-00A6916AFEC2}" srcOrd="2" destOrd="0" presId="urn:microsoft.com/office/officeart/2008/layout/LinedList"/>
    <dgm:cxn modelId="{FD4C62F5-4021-41D5-827C-9EDC4B2BE2CE}" type="presParOf" srcId="{14E661A9-F0A1-48CF-AB3E-95BCAEBA7746}" destId="{D3CA0BC9-F704-48AF-97CC-6D63AC6AD2ED}" srcOrd="3" destOrd="0" presId="urn:microsoft.com/office/officeart/2008/layout/LinedList"/>
    <dgm:cxn modelId="{C4A19CE5-6FE2-4A77-B922-FE2A32B178C5}" type="presParOf" srcId="{D3CA0BC9-F704-48AF-97CC-6D63AC6AD2ED}" destId="{2AB5D8F2-3EA2-4FA8-B5D7-88599796C5B5}" srcOrd="0" destOrd="0" presId="urn:microsoft.com/office/officeart/2008/layout/LinedList"/>
    <dgm:cxn modelId="{FA5995E3-76FE-4151-B558-9EB32E4EF5AC}" type="presParOf" srcId="{D3CA0BC9-F704-48AF-97CC-6D63AC6AD2ED}" destId="{842FED0A-A40C-427A-B0AB-C385ED337B6A}" srcOrd="1" destOrd="0" presId="urn:microsoft.com/office/officeart/2008/layout/LinedList"/>
    <dgm:cxn modelId="{1D22596E-D918-4791-A92C-9C16D10A978C}" type="presParOf" srcId="{14E661A9-F0A1-48CF-AB3E-95BCAEBA7746}" destId="{2B1D6EAA-A34B-4054-8F55-F9FAA3180F3D}" srcOrd="4" destOrd="0" presId="urn:microsoft.com/office/officeart/2008/layout/LinedList"/>
    <dgm:cxn modelId="{0513007B-578F-407D-9E09-6E9E8DDA812F}" type="presParOf" srcId="{14E661A9-F0A1-48CF-AB3E-95BCAEBA7746}" destId="{7FBEFACC-6403-4B8D-9ABB-DF84FEAC673A}" srcOrd="5" destOrd="0" presId="urn:microsoft.com/office/officeart/2008/layout/LinedList"/>
    <dgm:cxn modelId="{EB81767F-BB80-4837-A2AD-CB54CCB030F5}" type="presParOf" srcId="{7FBEFACC-6403-4B8D-9ABB-DF84FEAC673A}" destId="{17D10227-AB2A-4AB3-B35B-EFC0EFD0754D}" srcOrd="0" destOrd="0" presId="urn:microsoft.com/office/officeart/2008/layout/LinedList"/>
    <dgm:cxn modelId="{25388424-9ED6-4D24-859D-80A539587347}" type="presParOf" srcId="{7FBEFACC-6403-4B8D-9ABB-DF84FEAC673A}" destId="{6A8D4D6B-6D3F-4D7A-8AC1-3801F303A1D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6D74EB-7CB6-4248-9D51-BD49D283D96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163F84C-93EB-48A1-A3A6-B711249C03D5}">
      <dgm:prSet/>
      <dgm:spPr/>
      <dgm:t>
        <a:bodyPr/>
        <a:lstStyle/>
        <a:p>
          <a:r>
            <a:rPr lang="en-US"/>
            <a:t>(1) Conduct the hearing</a:t>
          </a:r>
        </a:p>
      </dgm:t>
    </dgm:pt>
    <dgm:pt modelId="{A97849F0-4CDF-400A-AC92-09A9070FC672}" type="parTrans" cxnId="{7AD201CA-CA80-4F4A-B7CA-C1A8D672CA34}">
      <dgm:prSet/>
      <dgm:spPr/>
      <dgm:t>
        <a:bodyPr/>
        <a:lstStyle/>
        <a:p>
          <a:endParaRPr lang="en-US"/>
        </a:p>
      </dgm:t>
    </dgm:pt>
    <dgm:pt modelId="{C3C7D147-4AAD-4F41-9FD7-3E3EFFF77933}" type="sibTrans" cxnId="{7AD201CA-CA80-4F4A-B7CA-C1A8D672CA34}">
      <dgm:prSet/>
      <dgm:spPr/>
      <dgm:t>
        <a:bodyPr/>
        <a:lstStyle/>
        <a:p>
          <a:endParaRPr lang="en-US"/>
        </a:p>
      </dgm:t>
    </dgm:pt>
    <dgm:pt modelId="{B561DAF6-18D0-49C5-9898-63AEC3B8840B}">
      <dgm:prSet/>
      <dgm:spPr/>
      <dgm:t>
        <a:bodyPr/>
        <a:lstStyle/>
        <a:p>
          <a:r>
            <a:rPr lang="en-US" dirty="0"/>
            <a:t>Enforce the Rules of Decorum</a:t>
          </a:r>
        </a:p>
      </dgm:t>
    </dgm:pt>
    <dgm:pt modelId="{50B8BFF0-E981-4B02-AF9F-6B13E6823BE2}" type="parTrans" cxnId="{605ED521-4C40-44A3-BF07-68D8AF3477F0}">
      <dgm:prSet/>
      <dgm:spPr/>
      <dgm:t>
        <a:bodyPr/>
        <a:lstStyle/>
        <a:p>
          <a:endParaRPr lang="en-US"/>
        </a:p>
      </dgm:t>
    </dgm:pt>
    <dgm:pt modelId="{82C57DA1-FC67-43D5-A3F4-006FAC2A85C8}" type="sibTrans" cxnId="{605ED521-4C40-44A3-BF07-68D8AF3477F0}">
      <dgm:prSet/>
      <dgm:spPr/>
      <dgm:t>
        <a:bodyPr/>
        <a:lstStyle/>
        <a:p>
          <a:endParaRPr lang="en-US"/>
        </a:p>
      </dgm:t>
    </dgm:pt>
    <dgm:pt modelId="{DF3547B0-FAC6-4BC5-98F1-A1D38C9A71CF}">
      <dgm:prSet/>
      <dgm:spPr/>
      <dgm:t>
        <a:bodyPr/>
        <a:lstStyle/>
        <a:p>
          <a:r>
            <a:rPr lang="en-US" dirty="0"/>
            <a:t>Make relevancy determinations</a:t>
          </a:r>
        </a:p>
      </dgm:t>
    </dgm:pt>
    <dgm:pt modelId="{DB8A3DA9-C4DC-43EB-8D58-ABE05EFD82A9}" type="parTrans" cxnId="{384B7F00-796C-458D-8609-46B7F4F3B07E}">
      <dgm:prSet/>
      <dgm:spPr/>
      <dgm:t>
        <a:bodyPr/>
        <a:lstStyle/>
        <a:p>
          <a:endParaRPr lang="en-US"/>
        </a:p>
      </dgm:t>
    </dgm:pt>
    <dgm:pt modelId="{7BA62559-46FC-4A3B-B1D6-AB71A218A7EF}" type="sibTrans" cxnId="{384B7F00-796C-458D-8609-46B7F4F3B07E}">
      <dgm:prSet/>
      <dgm:spPr/>
      <dgm:t>
        <a:bodyPr/>
        <a:lstStyle/>
        <a:p>
          <a:endParaRPr lang="en-US"/>
        </a:p>
      </dgm:t>
    </dgm:pt>
    <dgm:pt modelId="{D0B7AE02-E1A1-4781-9408-9337ACB14A7B}">
      <dgm:prSet/>
      <dgm:spPr/>
      <dgm:t>
        <a:bodyPr/>
        <a:lstStyle/>
        <a:p>
          <a:r>
            <a:rPr lang="en-US"/>
            <a:t>Ask relevant questions</a:t>
          </a:r>
        </a:p>
      </dgm:t>
    </dgm:pt>
    <dgm:pt modelId="{ABEDB3B1-0022-41D6-9ACE-928EFCBD5588}" type="parTrans" cxnId="{B0CF2F0E-9A83-45A4-B431-20432B83495D}">
      <dgm:prSet/>
      <dgm:spPr/>
      <dgm:t>
        <a:bodyPr/>
        <a:lstStyle/>
        <a:p>
          <a:endParaRPr lang="en-US"/>
        </a:p>
      </dgm:t>
    </dgm:pt>
    <dgm:pt modelId="{82BCDBB5-5613-483B-A6D8-F1E46893C128}" type="sibTrans" cxnId="{B0CF2F0E-9A83-45A4-B431-20432B83495D}">
      <dgm:prSet/>
      <dgm:spPr/>
      <dgm:t>
        <a:bodyPr/>
        <a:lstStyle/>
        <a:p>
          <a:endParaRPr lang="en-US"/>
        </a:p>
      </dgm:t>
    </dgm:pt>
    <dgm:pt modelId="{F99DF35E-CD96-4A58-924D-34FDC1705DD0}">
      <dgm:prSet/>
      <dgm:spPr/>
      <dgm:t>
        <a:bodyPr/>
        <a:lstStyle/>
        <a:p>
          <a:r>
            <a:rPr lang="en-US"/>
            <a:t>(2) Make a Written Determination of Responsibility</a:t>
          </a:r>
        </a:p>
      </dgm:t>
    </dgm:pt>
    <dgm:pt modelId="{3ED5092E-00B5-4911-8868-42E68D1BC88A}" type="parTrans" cxnId="{4243EBCE-A1C2-4C53-A779-B999343C34AB}">
      <dgm:prSet/>
      <dgm:spPr/>
      <dgm:t>
        <a:bodyPr/>
        <a:lstStyle/>
        <a:p>
          <a:endParaRPr lang="en-US"/>
        </a:p>
      </dgm:t>
    </dgm:pt>
    <dgm:pt modelId="{7EE88712-5AAA-467B-8B08-EC2E1C3AC3FD}" type="sibTrans" cxnId="{4243EBCE-A1C2-4C53-A779-B999343C34AB}">
      <dgm:prSet/>
      <dgm:spPr/>
      <dgm:t>
        <a:bodyPr/>
        <a:lstStyle/>
        <a:p>
          <a:endParaRPr lang="en-US"/>
        </a:p>
      </dgm:t>
    </dgm:pt>
    <dgm:pt modelId="{AB38E861-6C21-43C8-B503-A61C0EE3D92D}">
      <dgm:prSet/>
      <dgm:spPr/>
      <dgm:t>
        <a:bodyPr/>
        <a:lstStyle/>
        <a:p>
          <a:r>
            <a:rPr lang="en-US"/>
            <a:t>Findings of fact</a:t>
          </a:r>
        </a:p>
      </dgm:t>
    </dgm:pt>
    <dgm:pt modelId="{5F70CFD4-C0C7-45F5-A4DC-420C9D18E396}" type="parTrans" cxnId="{F84DCBEE-B005-40D7-B1B6-C9D2D00BCAE1}">
      <dgm:prSet/>
      <dgm:spPr/>
      <dgm:t>
        <a:bodyPr/>
        <a:lstStyle/>
        <a:p>
          <a:endParaRPr lang="en-US"/>
        </a:p>
      </dgm:t>
    </dgm:pt>
    <dgm:pt modelId="{97167253-D37D-41D3-886D-E060E97035F0}" type="sibTrans" cxnId="{F84DCBEE-B005-40D7-B1B6-C9D2D00BCAE1}">
      <dgm:prSet/>
      <dgm:spPr/>
      <dgm:t>
        <a:bodyPr/>
        <a:lstStyle/>
        <a:p>
          <a:endParaRPr lang="en-US"/>
        </a:p>
      </dgm:t>
    </dgm:pt>
    <dgm:pt modelId="{6A0127D3-E3E5-458C-B5DB-501F11575CAD}">
      <dgm:prSet/>
      <dgm:spPr/>
      <dgm:t>
        <a:bodyPr/>
        <a:lstStyle/>
        <a:p>
          <a:r>
            <a:rPr lang="en-US"/>
            <a:t>Conclusions regarding the application of the Policy to the facts</a:t>
          </a:r>
        </a:p>
      </dgm:t>
    </dgm:pt>
    <dgm:pt modelId="{38D1B4C7-552A-4374-B388-64AA1A7C7549}" type="parTrans" cxnId="{FD49DD18-CC01-4E23-9866-7A6844E90627}">
      <dgm:prSet/>
      <dgm:spPr/>
      <dgm:t>
        <a:bodyPr/>
        <a:lstStyle/>
        <a:p>
          <a:endParaRPr lang="en-US"/>
        </a:p>
      </dgm:t>
    </dgm:pt>
    <dgm:pt modelId="{C911E2F5-D843-427E-9D5E-2D57C5D07118}" type="sibTrans" cxnId="{FD49DD18-CC01-4E23-9866-7A6844E90627}">
      <dgm:prSet/>
      <dgm:spPr/>
      <dgm:t>
        <a:bodyPr/>
        <a:lstStyle/>
        <a:p>
          <a:endParaRPr lang="en-US"/>
        </a:p>
      </dgm:t>
    </dgm:pt>
    <dgm:pt modelId="{68436D1F-1EA1-4A93-88D3-38DDCBAA708D}">
      <dgm:prSet/>
      <dgm:spPr/>
      <dgm:t>
        <a:bodyPr/>
        <a:lstStyle/>
        <a:p>
          <a:r>
            <a:rPr lang="en-US"/>
            <a:t>A statement of, and rationale for, a determination regarding responsibility</a:t>
          </a:r>
        </a:p>
      </dgm:t>
    </dgm:pt>
    <dgm:pt modelId="{8C04E8FE-896B-44A2-A8B6-FD8B0AA0DEDB}" type="parTrans" cxnId="{16CC693D-1B66-4C3C-BA48-419CB71A9AAC}">
      <dgm:prSet/>
      <dgm:spPr/>
      <dgm:t>
        <a:bodyPr/>
        <a:lstStyle/>
        <a:p>
          <a:endParaRPr lang="en-US"/>
        </a:p>
      </dgm:t>
    </dgm:pt>
    <dgm:pt modelId="{E1949502-8B31-478A-8022-F7BE5E27A957}" type="sibTrans" cxnId="{16CC693D-1B66-4C3C-BA48-419CB71A9AAC}">
      <dgm:prSet/>
      <dgm:spPr/>
      <dgm:t>
        <a:bodyPr/>
        <a:lstStyle/>
        <a:p>
          <a:endParaRPr lang="en-US"/>
        </a:p>
      </dgm:t>
    </dgm:pt>
    <dgm:pt modelId="{0583CE6B-83C4-4C81-BF5B-FEE010EDBCB5}" type="pres">
      <dgm:prSet presAssocID="{CE6D74EB-7CB6-4248-9D51-BD49D283D962}" presName="linear" presStyleCnt="0">
        <dgm:presLayoutVars>
          <dgm:animLvl val="lvl"/>
          <dgm:resizeHandles val="exact"/>
        </dgm:presLayoutVars>
      </dgm:prSet>
      <dgm:spPr/>
    </dgm:pt>
    <dgm:pt modelId="{43214A3A-C657-4B15-BAA7-C121C0BF843C}" type="pres">
      <dgm:prSet presAssocID="{A163F84C-93EB-48A1-A3A6-B711249C03D5}" presName="parentText" presStyleLbl="node1" presStyleIdx="0" presStyleCnt="2">
        <dgm:presLayoutVars>
          <dgm:chMax val="0"/>
          <dgm:bulletEnabled val="1"/>
        </dgm:presLayoutVars>
      </dgm:prSet>
      <dgm:spPr/>
    </dgm:pt>
    <dgm:pt modelId="{1070CF80-3B1C-4ED6-979F-67C930A4901B}" type="pres">
      <dgm:prSet presAssocID="{A163F84C-93EB-48A1-A3A6-B711249C03D5}" presName="childText" presStyleLbl="revTx" presStyleIdx="0" presStyleCnt="2">
        <dgm:presLayoutVars>
          <dgm:bulletEnabled val="1"/>
        </dgm:presLayoutVars>
      </dgm:prSet>
      <dgm:spPr/>
    </dgm:pt>
    <dgm:pt modelId="{F2C4D760-349E-4ACA-AFE3-ADF73CA4044C}" type="pres">
      <dgm:prSet presAssocID="{F99DF35E-CD96-4A58-924D-34FDC1705DD0}" presName="parentText" presStyleLbl="node1" presStyleIdx="1" presStyleCnt="2">
        <dgm:presLayoutVars>
          <dgm:chMax val="0"/>
          <dgm:bulletEnabled val="1"/>
        </dgm:presLayoutVars>
      </dgm:prSet>
      <dgm:spPr/>
    </dgm:pt>
    <dgm:pt modelId="{D1C7D2C6-8857-441B-89E6-5EAD8E8E9317}" type="pres">
      <dgm:prSet presAssocID="{F99DF35E-CD96-4A58-924D-34FDC1705DD0}" presName="childText" presStyleLbl="revTx" presStyleIdx="1" presStyleCnt="2">
        <dgm:presLayoutVars>
          <dgm:bulletEnabled val="1"/>
        </dgm:presLayoutVars>
      </dgm:prSet>
      <dgm:spPr/>
    </dgm:pt>
  </dgm:ptLst>
  <dgm:cxnLst>
    <dgm:cxn modelId="{384B7F00-796C-458D-8609-46B7F4F3B07E}" srcId="{A163F84C-93EB-48A1-A3A6-B711249C03D5}" destId="{DF3547B0-FAC6-4BC5-98F1-A1D38C9A71CF}" srcOrd="1" destOrd="0" parTransId="{DB8A3DA9-C4DC-43EB-8D58-ABE05EFD82A9}" sibTransId="{7BA62559-46FC-4A3B-B1D6-AB71A218A7EF}"/>
    <dgm:cxn modelId="{B0CF2F0E-9A83-45A4-B431-20432B83495D}" srcId="{A163F84C-93EB-48A1-A3A6-B711249C03D5}" destId="{D0B7AE02-E1A1-4781-9408-9337ACB14A7B}" srcOrd="2" destOrd="0" parTransId="{ABEDB3B1-0022-41D6-9ACE-928EFCBD5588}" sibTransId="{82BCDBB5-5613-483B-A6D8-F1E46893C128}"/>
    <dgm:cxn modelId="{FD49DD18-CC01-4E23-9866-7A6844E90627}" srcId="{F99DF35E-CD96-4A58-924D-34FDC1705DD0}" destId="{6A0127D3-E3E5-458C-B5DB-501F11575CAD}" srcOrd="1" destOrd="0" parTransId="{38D1B4C7-552A-4374-B388-64AA1A7C7549}" sibTransId="{C911E2F5-D843-427E-9D5E-2D57C5D07118}"/>
    <dgm:cxn modelId="{ABAC051C-0E17-46AB-800B-42EC12437145}" type="presOf" srcId="{B561DAF6-18D0-49C5-9898-63AEC3B8840B}" destId="{1070CF80-3B1C-4ED6-979F-67C930A4901B}" srcOrd="0" destOrd="0" presId="urn:microsoft.com/office/officeart/2005/8/layout/vList2"/>
    <dgm:cxn modelId="{605ED521-4C40-44A3-BF07-68D8AF3477F0}" srcId="{A163F84C-93EB-48A1-A3A6-B711249C03D5}" destId="{B561DAF6-18D0-49C5-9898-63AEC3B8840B}" srcOrd="0" destOrd="0" parTransId="{50B8BFF0-E981-4B02-AF9F-6B13E6823BE2}" sibTransId="{82C57DA1-FC67-43D5-A3F4-006FAC2A85C8}"/>
    <dgm:cxn modelId="{9B2AFE23-C9AC-4304-9B83-45E5B83CD974}" type="presOf" srcId="{F99DF35E-CD96-4A58-924D-34FDC1705DD0}" destId="{F2C4D760-349E-4ACA-AFE3-ADF73CA4044C}" srcOrd="0" destOrd="0" presId="urn:microsoft.com/office/officeart/2005/8/layout/vList2"/>
    <dgm:cxn modelId="{16CC693D-1B66-4C3C-BA48-419CB71A9AAC}" srcId="{F99DF35E-CD96-4A58-924D-34FDC1705DD0}" destId="{68436D1F-1EA1-4A93-88D3-38DDCBAA708D}" srcOrd="2" destOrd="0" parTransId="{8C04E8FE-896B-44A2-A8B6-FD8B0AA0DEDB}" sibTransId="{E1949502-8B31-478A-8022-F7BE5E27A957}"/>
    <dgm:cxn modelId="{CB8AA35B-3968-4CB6-9D33-A700A00595F8}" type="presOf" srcId="{AB38E861-6C21-43C8-B503-A61C0EE3D92D}" destId="{D1C7D2C6-8857-441B-89E6-5EAD8E8E9317}" srcOrd="0" destOrd="0" presId="urn:microsoft.com/office/officeart/2005/8/layout/vList2"/>
    <dgm:cxn modelId="{9C05797F-F559-41D0-AB66-D4D8B26669CA}" type="presOf" srcId="{68436D1F-1EA1-4A93-88D3-38DDCBAA708D}" destId="{D1C7D2C6-8857-441B-89E6-5EAD8E8E9317}" srcOrd="0" destOrd="2" presId="urn:microsoft.com/office/officeart/2005/8/layout/vList2"/>
    <dgm:cxn modelId="{59EB8F90-62A1-4E9E-8BF8-02B0644A6EC7}" type="presOf" srcId="{DF3547B0-FAC6-4BC5-98F1-A1D38C9A71CF}" destId="{1070CF80-3B1C-4ED6-979F-67C930A4901B}" srcOrd="0" destOrd="1" presId="urn:microsoft.com/office/officeart/2005/8/layout/vList2"/>
    <dgm:cxn modelId="{90CDC0A6-1060-46AD-99CB-C659174F853F}" type="presOf" srcId="{A163F84C-93EB-48A1-A3A6-B711249C03D5}" destId="{43214A3A-C657-4B15-BAA7-C121C0BF843C}" srcOrd="0" destOrd="0" presId="urn:microsoft.com/office/officeart/2005/8/layout/vList2"/>
    <dgm:cxn modelId="{023159AE-DBA0-4379-A3C7-B338182E963D}" type="presOf" srcId="{D0B7AE02-E1A1-4781-9408-9337ACB14A7B}" destId="{1070CF80-3B1C-4ED6-979F-67C930A4901B}" srcOrd="0" destOrd="2" presId="urn:microsoft.com/office/officeart/2005/8/layout/vList2"/>
    <dgm:cxn modelId="{8D6429B2-CEBC-4916-9782-7860A3BBD38B}" type="presOf" srcId="{CE6D74EB-7CB6-4248-9D51-BD49D283D962}" destId="{0583CE6B-83C4-4C81-BF5B-FEE010EDBCB5}" srcOrd="0" destOrd="0" presId="urn:microsoft.com/office/officeart/2005/8/layout/vList2"/>
    <dgm:cxn modelId="{7AD201CA-CA80-4F4A-B7CA-C1A8D672CA34}" srcId="{CE6D74EB-7CB6-4248-9D51-BD49D283D962}" destId="{A163F84C-93EB-48A1-A3A6-B711249C03D5}" srcOrd="0" destOrd="0" parTransId="{A97849F0-4CDF-400A-AC92-09A9070FC672}" sibTransId="{C3C7D147-4AAD-4F41-9FD7-3E3EFFF77933}"/>
    <dgm:cxn modelId="{4243EBCE-A1C2-4C53-A779-B999343C34AB}" srcId="{CE6D74EB-7CB6-4248-9D51-BD49D283D962}" destId="{F99DF35E-CD96-4A58-924D-34FDC1705DD0}" srcOrd="1" destOrd="0" parTransId="{3ED5092E-00B5-4911-8868-42E68D1BC88A}" sibTransId="{7EE88712-5AAA-467B-8B08-EC2E1C3AC3FD}"/>
    <dgm:cxn modelId="{F84DCBEE-B005-40D7-B1B6-C9D2D00BCAE1}" srcId="{F99DF35E-CD96-4A58-924D-34FDC1705DD0}" destId="{AB38E861-6C21-43C8-B503-A61C0EE3D92D}" srcOrd="0" destOrd="0" parTransId="{5F70CFD4-C0C7-45F5-A4DC-420C9D18E396}" sibTransId="{97167253-D37D-41D3-886D-E060E97035F0}"/>
    <dgm:cxn modelId="{29CD55F4-0580-4CD1-8409-130EEDE1F949}" type="presOf" srcId="{6A0127D3-E3E5-458C-B5DB-501F11575CAD}" destId="{D1C7D2C6-8857-441B-89E6-5EAD8E8E9317}" srcOrd="0" destOrd="1" presId="urn:microsoft.com/office/officeart/2005/8/layout/vList2"/>
    <dgm:cxn modelId="{32FDE68E-60E2-4774-86D0-255008BBC838}" type="presParOf" srcId="{0583CE6B-83C4-4C81-BF5B-FEE010EDBCB5}" destId="{43214A3A-C657-4B15-BAA7-C121C0BF843C}" srcOrd="0" destOrd="0" presId="urn:microsoft.com/office/officeart/2005/8/layout/vList2"/>
    <dgm:cxn modelId="{8AFC0071-500A-4C87-B8EA-A5D63A215AD2}" type="presParOf" srcId="{0583CE6B-83C4-4C81-BF5B-FEE010EDBCB5}" destId="{1070CF80-3B1C-4ED6-979F-67C930A4901B}" srcOrd="1" destOrd="0" presId="urn:microsoft.com/office/officeart/2005/8/layout/vList2"/>
    <dgm:cxn modelId="{DB2D91F5-B382-45CB-96F0-E7801B08F71E}" type="presParOf" srcId="{0583CE6B-83C4-4C81-BF5B-FEE010EDBCB5}" destId="{F2C4D760-349E-4ACA-AFE3-ADF73CA4044C}" srcOrd="2" destOrd="0" presId="urn:microsoft.com/office/officeart/2005/8/layout/vList2"/>
    <dgm:cxn modelId="{75012ABB-986C-49FD-B6E8-9F9F1F5176FC}" type="presParOf" srcId="{0583CE6B-83C4-4C81-BF5B-FEE010EDBCB5}" destId="{D1C7D2C6-8857-441B-89E6-5EAD8E8E931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CF6E2C-CBF0-4D2A-B475-35C745F2CB1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8C0A5A1-F2B0-4BD5-ADC6-6D304059D0B5}">
      <dgm:prSet custT="1"/>
      <dgm:spPr/>
      <dgm:t>
        <a:bodyPr/>
        <a:lstStyle/>
        <a:p>
          <a:r>
            <a:rPr lang="en-US" sz="2000" dirty="0"/>
            <a:t>Information protected by a legally recognized privilege</a:t>
          </a:r>
        </a:p>
      </dgm:t>
    </dgm:pt>
    <dgm:pt modelId="{A5E69C42-EE1E-4315-82B8-6EB12A1D727F}" type="parTrans" cxnId="{66CA74C6-5D1E-4628-9A7C-2387B50688DA}">
      <dgm:prSet/>
      <dgm:spPr/>
      <dgm:t>
        <a:bodyPr/>
        <a:lstStyle/>
        <a:p>
          <a:endParaRPr lang="en-US"/>
        </a:p>
      </dgm:t>
    </dgm:pt>
    <dgm:pt modelId="{8F774330-79DB-4F19-9321-D3161F39066E}" type="sibTrans" cxnId="{66CA74C6-5D1E-4628-9A7C-2387B50688DA}">
      <dgm:prSet/>
      <dgm:spPr/>
      <dgm:t>
        <a:bodyPr/>
        <a:lstStyle/>
        <a:p>
          <a:endParaRPr lang="en-US"/>
        </a:p>
      </dgm:t>
    </dgm:pt>
    <dgm:pt modelId="{32E35FE2-828B-4984-AA59-A1354E61CA76}">
      <dgm:prSet custT="1"/>
      <dgm:spPr/>
      <dgm:t>
        <a:bodyPr/>
        <a:lstStyle/>
        <a:p>
          <a:r>
            <a:rPr lang="en-US" sz="2000" dirty="0"/>
            <a:t>Any party’s medical, psychological, and similar records unless waived</a:t>
          </a:r>
        </a:p>
      </dgm:t>
    </dgm:pt>
    <dgm:pt modelId="{6C382DEB-4B2C-4F0E-9197-F6AA13BA2413}" type="parTrans" cxnId="{CB9F5902-9416-4ACC-9CE6-16D0445D5E77}">
      <dgm:prSet/>
      <dgm:spPr/>
      <dgm:t>
        <a:bodyPr/>
        <a:lstStyle/>
        <a:p>
          <a:endParaRPr lang="en-US"/>
        </a:p>
      </dgm:t>
    </dgm:pt>
    <dgm:pt modelId="{60B5C447-7D45-4F06-BBA7-F634FF938099}" type="sibTrans" cxnId="{CB9F5902-9416-4ACC-9CE6-16D0445D5E77}">
      <dgm:prSet/>
      <dgm:spPr/>
      <dgm:t>
        <a:bodyPr/>
        <a:lstStyle/>
        <a:p>
          <a:endParaRPr lang="en-US"/>
        </a:p>
      </dgm:t>
    </dgm:pt>
    <dgm:pt modelId="{8FB646DE-C4D1-4776-981E-BEF40E0CCA47}">
      <dgm:prSet custT="1"/>
      <dgm:spPr/>
      <dgm:t>
        <a:bodyPr/>
        <a:lstStyle/>
        <a:p>
          <a:r>
            <a:rPr lang="en-US" sz="2000" dirty="0"/>
            <a:t>All questions and evidence of a complainant’s sexual predisposition</a:t>
          </a:r>
        </a:p>
      </dgm:t>
    </dgm:pt>
    <dgm:pt modelId="{012892D0-3976-493F-8BF5-C3E8E3A1F16A}" type="parTrans" cxnId="{3A91BD87-224A-487E-9766-8D21DFCDADA0}">
      <dgm:prSet/>
      <dgm:spPr/>
      <dgm:t>
        <a:bodyPr/>
        <a:lstStyle/>
        <a:p>
          <a:endParaRPr lang="en-US"/>
        </a:p>
      </dgm:t>
    </dgm:pt>
    <dgm:pt modelId="{0C3B5D62-D51E-40D3-A3CF-6DE2C43D07AD}" type="sibTrans" cxnId="{3A91BD87-224A-487E-9766-8D21DFCDADA0}">
      <dgm:prSet/>
      <dgm:spPr/>
      <dgm:t>
        <a:bodyPr/>
        <a:lstStyle/>
        <a:p>
          <a:endParaRPr lang="en-US"/>
        </a:p>
      </dgm:t>
    </dgm:pt>
    <dgm:pt modelId="{18782165-A5B3-41DD-B953-19269326371F}">
      <dgm:prSet custT="1"/>
      <dgm:spPr/>
      <dgm:t>
        <a:bodyPr/>
        <a:lstStyle/>
        <a:p>
          <a:r>
            <a:rPr lang="en-US" sz="2000" dirty="0"/>
            <a:t>All questions and evidence of a complainant’s prior sexual behavior, unless offered for 2 exceptions</a:t>
          </a:r>
        </a:p>
      </dgm:t>
    </dgm:pt>
    <dgm:pt modelId="{22A00483-0DF6-4E78-8F14-DE43E09E820B}" type="parTrans" cxnId="{76193140-6E2A-4D63-AD05-CD443B41186A}">
      <dgm:prSet/>
      <dgm:spPr/>
      <dgm:t>
        <a:bodyPr/>
        <a:lstStyle/>
        <a:p>
          <a:endParaRPr lang="en-US"/>
        </a:p>
      </dgm:t>
    </dgm:pt>
    <dgm:pt modelId="{98386AC2-1A94-4A8B-8152-F1CF1095A25C}" type="sibTrans" cxnId="{76193140-6E2A-4D63-AD05-CD443B41186A}">
      <dgm:prSet/>
      <dgm:spPr/>
      <dgm:t>
        <a:bodyPr/>
        <a:lstStyle/>
        <a:p>
          <a:endParaRPr lang="en-US"/>
        </a:p>
      </dgm:t>
    </dgm:pt>
    <dgm:pt modelId="{BB35416F-0353-475F-9598-3CBAD332F152}">
      <dgm:prSet custT="1"/>
      <dgm:spPr/>
      <dgm:t>
        <a:bodyPr/>
        <a:lstStyle/>
        <a:p>
          <a:r>
            <a:rPr lang="en-US" sz="2000" dirty="0"/>
            <a:t>Statements of a party who has not submitted to cross examination</a:t>
          </a:r>
        </a:p>
      </dgm:t>
    </dgm:pt>
    <dgm:pt modelId="{BF61B818-E40C-4E8D-9834-E18051CC3B15}" type="parTrans" cxnId="{BBC84D01-31E3-4A20-9310-E8CFC94A4479}">
      <dgm:prSet/>
      <dgm:spPr/>
      <dgm:t>
        <a:bodyPr/>
        <a:lstStyle/>
        <a:p>
          <a:endParaRPr lang="en-US"/>
        </a:p>
      </dgm:t>
    </dgm:pt>
    <dgm:pt modelId="{F1799C3D-8B3B-4E53-93F3-CF2A0AF6A98E}" type="sibTrans" cxnId="{BBC84D01-31E3-4A20-9310-E8CFC94A4479}">
      <dgm:prSet/>
      <dgm:spPr/>
      <dgm:t>
        <a:bodyPr/>
        <a:lstStyle/>
        <a:p>
          <a:endParaRPr lang="en-US"/>
        </a:p>
      </dgm:t>
    </dgm:pt>
    <dgm:pt modelId="{65A40CF6-7318-41C1-B60E-3AE97824A9FE}" type="pres">
      <dgm:prSet presAssocID="{7BCF6E2C-CBF0-4D2A-B475-35C745F2CB16}" presName="vert0" presStyleCnt="0">
        <dgm:presLayoutVars>
          <dgm:dir/>
          <dgm:animOne val="branch"/>
          <dgm:animLvl val="lvl"/>
        </dgm:presLayoutVars>
      </dgm:prSet>
      <dgm:spPr/>
    </dgm:pt>
    <dgm:pt modelId="{11E9CE86-BD16-4383-9A89-520C6FB2F4DD}" type="pres">
      <dgm:prSet presAssocID="{58C0A5A1-F2B0-4BD5-ADC6-6D304059D0B5}" presName="thickLine" presStyleLbl="alignNode1" presStyleIdx="0" presStyleCnt="5"/>
      <dgm:spPr/>
    </dgm:pt>
    <dgm:pt modelId="{500FBCC3-20C9-4834-B875-27B126D0A6DD}" type="pres">
      <dgm:prSet presAssocID="{58C0A5A1-F2B0-4BD5-ADC6-6D304059D0B5}" presName="horz1" presStyleCnt="0"/>
      <dgm:spPr/>
    </dgm:pt>
    <dgm:pt modelId="{53F3E9B1-31D7-4DD3-B789-37A07850D0A4}" type="pres">
      <dgm:prSet presAssocID="{58C0A5A1-F2B0-4BD5-ADC6-6D304059D0B5}" presName="tx1" presStyleLbl="revTx" presStyleIdx="0" presStyleCnt="5"/>
      <dgm:spPr/>
    </dgm:pt>
    <dgm:pt modelId="{D61CA415-07FD-4C1F-91A0-106F9C18AEF5}" type="pres">
      <dgm:prSet presAssocID="{58C0A5A1-F2B0-4BD5-ADC6-6D304059D0B5}" presName="vert1" presStyleCnt="0"/>
      <dgm:spPr/>
    </dgm:pt>
    <dgm:pt modelId="{EB3C5E3B-D2FF-47AF-80CF-CB010E259CAA}" type="pres">
      <dgm:prSet presAssocID="{32E35FE2-828B-4984-AA59-A1354E61CA76}" presName="thickLine" presStyleLbl="alignNode1" presStyleIdx="1" presStyleCnt="5"/>
      <dgm:spPr/>
    </dgm:pt>
    <dgm:pt modelId="{37F3F464-4197-42E8-AE2F-BF48F0EDB863}" type="pres">
      <dgm:prSet presAssocID="{32E35FE2-828B-4984-AA59-A1354E61CA76}" presName="horz1" presStyleCnt="0"/>
      <dgm:spPr/>
    </dgm:pt>
    <dgm:pt modelId="{F7A029C1-864A-4BFD-A7E9-CFF75D2B050A}" type="pres">
      <dgm:prSet presAssocID="{32E35FE2-828B-4984-AA59-A1354E61CA76}" presName="tx1" presStyleLbl="revTx" presStyleIdx="1" presStyleCnt="5"/>
      <dgm:spPr/>
    </dgm:pt>
    <dgm:pt modelId="{86E99435-8BAD-4D8D-B0AE-B6D8DFB82F21}" type="pres">
      <dgm:prSet presAssocID="{32E35FE2-828B-4984-AA59-A1354E61CA76}" presName="vert1" presStyleCnt="0"/>
      <dgm:spPr/>
    </dgm:pt>
    <dgm:pt modelId="{8043FFF4-0D00-42F8-BCEB-08A3D04B1BE1}" type="pres">
      <dgm:prSet presAssocID="{8FB646DE-C4D1-4776-981E-BEF40E0CCA47}" presName="thickLine" presStyleLbl="alignNode1" presStyleIdx="2" presStyleCnt="5"/>
      <dgm:spPr/>
    </dgm:pt>
    <dgm:pt modelId="{A1BC37D6-DEDB-4839-88D6-447D6EE95110}" type="pres">
      <dgm:prSet presAssocID="{8FB646DE-C4D1-4776-981E-BEF40E0CCA47}" presName="horz1" presStyleCnt="0"/>
      <dgm:spPr/>
    </dgm:pt>
    <dgm:pt modelId="{7A1E949A-3DC9-4B66-A234-7CD805EED359}" type="pres">
      <dgm:prSet presAssocID="{8FB646DE-C4D1-4776-981E-BEF40E0CCA47}" presName="tx1" presStyleLbl="revTx" presStyleIdx="2" presStyleCnt="5"/>
      <dgm:spPr/>
    </dgm:pt>
    <dgm:pt modelId="{FFB0DD92-FBF4-4C26-8F11-905DB069E3E7}" type="pres">
      <dgm:prSet presAssocID="{8FB646DE-C4D1-4776-981E-BEF40E0CCA47}" presName="vert1" presStyleCnt="0"/>
      <dgm:spPr/>
    </dgm:pt>
    <dgm:pt modelId="{909D08D2-EBE3-4905-A076-4779A0DABB00}" type="pres">
      <dgm:prSet presAssocID="{18782165-A5B3-41DD-B953-19269326371F}" presName="thickLine" presStyleLbl="alignNode1" presStyleIdx="3" presStyleCnt="5"/>
      <dgm:spPr/>
    </dgm:pt>
    <dgm:pt modelId="{E9D4D308-7E8C-4109-8166-979F62AA54C4}" type="pres">
      <dgm:prSet presAssocID="{18782165-A5B3-41DD-B953-19269326371F}" presName="horz1" presStyleCnt="0"/>
      <dgm:spPr/>
    </dgm:pt>
    <dgm:pt modelId="{DA917FD4-AFD9-4E10-AD6D-24E4A0111510}" type="pres">
      <dgm:prSet presAssocID="{18782165-A5B3-41DD-B953-19269326371F}" presName="tx1" presStyleLbl="revTx" presStyleIdx="3" presStyleCnt="5"/>
      <dgm:spPr/>
    </dgm:pt>
    <dgm:pt modelId="{ECA8704C-ABA5-4118-87AE-C52917769BCB}" type="pres">
      <dgm:prSet presAssocID="{18782165-A5B3-41DD-B953-19269326371F}" presName="vert1" presStyleCnt="0"/>
      <dgm:spPr/>
    </dgm:pt>
    <dgm:pt modelId="{42E1E595-14CA-438E-AF38-47750AB175D8}" type="pres">
      <dgm:prSet presAssocID="{BB35416F-0353-475F-9598-3CBAD332F152}" presName="thickLine" presStyleLbl="alignNode1" presStyleIdx="4" presStyleCnt="5"/>
      <dgm:spPr/>
    </dgm:pt>
    <dgm:pt modelId="{08B97975-A62D-4E3B-B8D8-F8E2C61E6075}" type="pres">
      <dgm:prSet presAssocID="{BB35416F-0353-475F-9598-3CBAD332F152}" presName="horz1" presStyleCnt="0"/>
      <dgm:spPr/>
    </dgm:pt>
    <dgm:pt modelId="{747AD9D3-2E5B-49D9-8402-65FF88F63BDE}" type="pres">
      <dgm:prSet presAssocID="{BB35416F-0353-475F-9598-3CBAD332F152}" presName="tx1" presStyleLbl="revTx" presStyleIdx="4" presStyleCnt="5"/>
      <dgm:spPr/>
    </dgm:pt>
    <dgm:pt modelId="{3868EB30-6FBA-4F5E-BB54-B6A5A141E37C}" type="pres">
      <dgm:prSet presAssocID="{BB35416F-0353-475F-9598-3CBAD332F152}" presName="vert1" presStyleCnt="0"/>
      <dgm:spPr/>
    </dgm:pt>
  </dgm:ptLst>
  <dgm:cxnLst>
    <dgm:cxn modelId="{BBC84D01-31E3-4A20-9310-E8CFC94A4479}" srcId="{7BCF6E2C-CBF0-4D2A-B475-35C745F2CB16}" destId="{BB35416F-0353-475F-9598-3CBAD332F152}" srcOrd="4" destOrd="0" parTransId="{BF61B818-E40C-4E8D-9834-E18051CC3B15}" sibTransId="{F1799C3D-8B3B-4E53-93F3-CF2A0AF6A98E}"/>
    <dgm:cxn modelId="{CB9F5902-9416-4ACC-9CE6-16D0445D5E77}" srcId="{7BCF6E2C-CBF0-4D2A-B475-35C745F2CB16}" destId="{32E35FE2-828B-4984-AA59-A1354E61CA76}" srcOrd="1" destOrd="0" parTransId="{6C382DEB-4B2C-4F0E-9197-F6AA13BA2413}" sibTransId="{60B5C447-7D45-4F06-BBA7-F634FF938099}"/>
    <dgm:cxn modelId="{76193140-6E2A-4D63-AD05-CD443B41186A}" srcId="{7BCF6E2C-CBF0-4D2A-B475-35C745F2CB16}" destId="{18782165-A5B3-41DD-B953-19269326371F}" srcOrd="3" destOrd="0" parTransId="{22A00483-0DF6-4E78-8F14-DE43E09E820B}" sibTransId="{98386AC2-1A94-4A8B-8152-F1CF1095A25C}"/>
    <dgm:cxn modelId="{D4085143-F1ED-48EE-AF19-6311921B2C0A}" type="presOf" srcId="{7BCF6E2C-CBF0-4D2A-B475-35C745F2CB16}" destId="{65A40CF6-7318-41C1-B60E-3AE97824A9FE}" srcOrd="0" destOrd="0" presId="urn:microsoft.com/office/officeart/2008/layout/LinedList"/>
    <dgm:cxn modelId="{FF06AF6B-62B2-4D41-9027-5BD44E5E1314}" type="presOf" srcId="{18782165-A5B3-41DD-B953-19269326371F}" destId="{DA917FD4-AFD9-4E10-AD6D-24E4A0111510}" srcOrd="0" destOrd="0" presId="urn:microsoft.com/office/officeart/2008/layout/LinedList"/>
    <dgm:cxn modelId="{B1940D53-60CC-4E07-BAFA-8A060CF7D492}" type="presOf" srcId="{8FB646DE-C4D1-4776-981E-BEF40E0CCA47}" destId="{7A1E949A-3DC9-4B66-A234-7CD805EED359}" srcOrd="0" destOrd="0" presId="urn:microsoft.com/office/officeart/2008/layout/LinedList"/>
    <dgm:cxn modelId="{3A91BD87-224A-487E-9766-8D21DFCDADA0}" srcId="{7BCF6E2C-CBF0-4D2A-B475-35C745F2CB16}" destId="{8FB646DE-C4D1-4776-981E-BEF40E0CCA47}" srcOrd="2" destOrd="0" parTransId="{012892D0-3976-493F-8BF5-C3E8E3A1F16A}" sibTransId="{0C3B5D62-D51E-40D3-A3CF-6DE2C43D07AD}"/>
    <dgm:cxn modelId="{66CA74C6-5D1E-4628-9A7C-2387B50688DA}" srcId="{7BCF6E2C-CBF0-4D2A-B475-35C745F2CB16}" destId="{58C0A5A1-F2B0-4BD5-ADC6-6D304059D0B5}" srcOrd="0" destOrd="0" parTransId="{A5E69C42-EE1E-4315-82B8-6EB12A1D727F}" sibTransId="{8F774330-79DB-4F19-9321-D3161F39066E}"/>
    <dgm:cxn modelId="{EC0551D0-51D3-4D59-A3E7-B7C04BE5002B}" type="presOf" srcId="{32E35FE2-828B-4984-AA59-A1354E61CA76}" destId="{F7A029C1-864A-4BFD-A7E9-CFF75D2B050A}" srcOrd="0" destOrd="0" presId="urn:microsoft.com/office/officeart/2008/layout/LinedList"/>
    <dgm:cxn modelId="{3A447DDF-1AC4-4E09-B64A-3AC0FCE44D8A}" type="presOf" srcId="{58C0A5A1-F2B0-4BD5-ADC6-6D304059D0B5}" destId="{53F3E9B1-31D7-4DD3-B789-37A07850D0A4}" srcOrd="0" destOrd="0" presId="urn:microsoft.com/office/officeart/2008/layout/LinedList"/>
    <dgm:cxn modelId="{196C27EB-5AE4-4C3D-B93B-68E38A78A2F5}" type="presOf" srcId="{BB35416F-0353-475F-9598-3CBAD332F152}" destId="{747AD9D3-2E5B-49D9-8402-65FF88F63BDE}" srcOrd="0" destOrd="0" presId="urn:microsoft.com/office/officeart/2008/layout/LinedList"/>
    <dgm:cxn modelId="{C2749D8E-BB97-4865-901A-593F27378EA5}" type="presParOf" srcId="{65A40CF6-7318-41C1-B60E-3AE97824A9FE}" destId="{11E9CE86-BD16-4383-9A89-520C6FB2F4DD}" srcOrd="0" destOrd="0" presId="urn:microsoft.com/office/officeart/2008/layout/LinedList"/>
    <dgm:cxn modelId="{95D2BD28-09BB-4450-A38C-BBBDDEE47926}" type="presParOf" srcId="{65A40CF6-7318-41C1-B60E-3AE97824A9FE}" destId="{500FBCC3-20C9-4834-B875-27B126D0A6DD}" srcOrd="1" destOrd="0" presId="urn:microsoft.com/office/officeart/2008/layout/LinedList"/>
    <dgm:cxn modelId="{C783503D-2A00-401F-91DD-FC2B95C252F2}" type="presParOf" srcId="{500FBCC3-20C9-4834-B875-27B126D0A6DD}" destId="{53F3E9B1-31D7-4DD3-B789-37A07850D0A4}" srcOrd="0" destOrd="0" presId="urn:microsoft.com/office/officeart/2008/layout/LinedList"/>
    <dgm:cxn modelId="{2BC80E70-C475-4144-9984-30B76191E0E2}" type="presParOf" srcId="{500FBCC3-20C9-4834-B875-27B126D0A6DD}" destId="{D61CA415-07FD-4C1F-91A0-106F9C18AEF5}" srcOrd="1" destOrd="0" presId="urn:microsoft.com/office/officeart/2008/layout/LinedList"/>
    <dgm:cxn modelId="{F3A55EC1-0192-4322-9259-4656F7A1E206}" type="presParOf" srcId="{65A40CF6-7318-41C1-B60E-3AE97824A9FE}" destId="{EB3C5E3B-D2FF-47AF-80CF-CB010E259CAA}" srcOrd="2" destOrd="0" presId="urn:microsoft.com/office/officeart/2008/layout/LinedList"/>
    <dgm:cxn modelId="{E226B4AC-ADD6-4D86-94DF-B1649DD9BB3E}" type="presParOf" srcId="{65A40CF6-7318-41C1-B60E-3AE97824A9FE}" destId="{37F3F464-4197-42E8-AE2F-BF48F0EDB863}" srcOrd="3" destOrd="0" presId="urn:microsoft.com/office/officeart/2008/layout/LinedList"/>
    <dgm:cxn modelId="{A6F52FB6-493B-46CA-948E-13FB37DD94E6}" type="presParOf" srcId="{37F3F464-4197-42E8-AE2F-BF48F0EDB863}" destId="{F7A029C1-864A-4BFD-A7E9-CFF75D2B050A}" srcOrd="0" destOrd="0" presId="urn:microsoft.com/office/officeart/2008/layout/LinedList"/>
    <dgm:cxn modelId="{9787FF1D-C385-4F8C-8D39-A997A766F465}" type="presParOf" srcId="{37F3F464-4197-42E8-AE2F-BF48F0EDB863}" destId="{86E99435-8BAD-4D8D-B0AE-B6D8DFB82F21}" srcOrd="1" destOrd="0" presId="urn:microsoft.com/office/officeart/2008/layout/LinedList"/>
    <dgm:cxn modelId="{71B24642-380D-4EC5-AD0D-BB51FA8FD7B4}" type="presParOf" srcId="{65A40CF6-7318-41C1-B60E-3AE97824A9FE}" destId="{8043FFF4-0D00-42F8-BCEB-08A3D04B1BE1}" srcOrd="4" destOrd="0" presId="urn:microsoft.com/office/officeart/2008/layout/LinedList"/>
    <dgm:cxn modelId="{1B095F56-9C34-48CA-A89F-D438E5304EC3}" type="presParOf" srcId="{65A40CF6-7318-41C1-B60E-3AE97824A9FE}" destId="{A1BC37D6-DEDB-4839-88D6-447D6EE95110}" srcOrd="5" destOrd="0" presId="urn:microsoft.com/office/officeart/2008/layout/LinedList"/>
    <dgm:cxn modelId="{D61BD516-7F0D-4419-A15F-985B14E05931}" type="presParOf" srcId="{A1BC37D6-DEDB-4839-88D6-447D6EE95110}" destId="{7A1E949A-3DC9-4B66-A234-7CD805EED359}" srcOrd="0" destOrd="0" presId="urn:microsoft.com/office/officeart/2008/layout/LinedList"/>
    <dgm:cxn modelId="{2E488698-1815-42E6-AF61-7430599A2196}" type="presParOf" srcId="{A1BC37D6-DEDB-4839-88D6-447D6EE95110}" destId="{FFB0DD92-FBF4-4C26-8F11-905DB069E3E7}" srcOrd="1" destOrd="0" presId="urn:microsoft.com/office/officeart/2008/layout/LinedList"/>
    <dgm:cxn modelId="{E15D5FE2-D57D-4B25-8EF3-E3BAEED3B71A}" type="presParOf" srcId="{65A40CF6-7318-41C1-B60E-3AE97824A9FE}" destId="{909D08D2-EBE3-4905-A076-4779A0DABB00}" srcOrd="6" destOrd="0" presId="urn:microsoft.com/office/officeart/2008/layout/LinedList"/>
    <dgm:cxn modelId="{2BBF4A37-E296-4F44-AB65-73617C60823C}" type="presParOf" srcId="{65A40CF6-7318-41C1-B60E-3AE97824A9FE}" destId="{E9D4D308-7E8C-4109-8166-979F62AA54C4}" srcOrd="7" destOrd="0" presId="urn:microsoft.com/office/officeart/2008/layout/LinedList"/>
    <dgm:cxn modelId="{323F1C22-DE4F-4C45-980F-E2F3FC278D7A}" type="presParOf" srcId="{E9D4D308-7E8C-4109-8166-979F62AA54C4}" destId="{DA917FD4-AFD9-4E10-AD6D-24E4A0111510}" srcOrd="0" destOrd="0" presId="urn:microsoft.com/office/officeart/2008/layout/LinedList"/>
    <dgm:cxn modelId="{6213BB9A-80E5-4294-8165-772D145FA550}" type="presParOf" srcId="{E9D4D308-7E8C-4109-8166-979F62AA54C4}" destId="{ECA8704C-ABA5-4118-87AE-C52917769BCB}" srcOrd="1" destOrd="0" presId="urn:microsoft.com/office/officeart/2008/layout/LinedList"/>
    <dgm:cxn modelId="{0A10B02F-5718-4EA2-93DB-DFA29A49B2AE}" type="presParOf" srcId="{65A40CF6-7318-41C1-B60E-3AE97824A9FE}" destId="{42E1E595-14CA-438E-AF38-47750AB175D8}" srcOrd="8" destOrd="0" presId="urn:microsoft.com/office/officeart/2008/layout/LinedList"/>
    <dgm:cxn modelId="{5519A30E-6DEF-4B07-BAE6-1E7D2137C0E4}" type="presParOf" srcId="{65A40CF6-7318-41C1-B60E-3AE97824A9FE}" destId="{08B97975-A62D-4E3B-B8D8-F8E2C61E6075}" srcOrd="9" destOrd="0" presId="urn:microsoft.com/office/officeart/2008/layout/LinedList"/>
    <dgm:cxn modelId="{3257103E-089C-400A-BCFF-3ABE582CC198}" type="presParOf" srcId="{08B97975-A62D-4E3B-B8D8-F8E2C61E6075}" destId="{747AD9D3-2E5B-49D9-8402-65FF88F63BDE}" srcOrd="0" destOrd="0" presId="urn:microsoft.com/office/officeart/2008/layout/LinedList"/>
    <dgm:cxn modelId="{0419ACAD-A67C-4842-B61C-5F8F7032DD29}" type="presParOf" srcId="{08B97975-A62D-4E3B-B8D8-F8E2C61E6075}" destId="{3868EB30-6FBA-4F5E-BB54-B6A5A141E37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D3D5FE9-03CE-4E22-8545-B81880D9ECB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EA58461-3CFB-40CA-B18A-CC0847740D89}">
      <dgm:prSet/>
      <dgm:spPr/>
      <dgm:t>
        <a:bodyPr/>
        <a:lstStyle/>
        <a:p>
          <a:r>
            <a:rPr lang="en-US"/>
            <a:t>A complainant’s “sexual predisposition:”</a:t>
          </a:r>
        </a:p>
      </dgm:t>
    </dgm:pt>
    <dgm:pt modelId="{2227C800-290B-4804-804D-044C09D0D0E2}" type="parTrans" cxnId="{4A62C7F9-6F0D-4D75-A918-FEACC034030E}">
      <dgm:prSet/>
      <dgm:spPr/>
      <dgm:t>
        <a:bodyPr/>
        <a:lstStyle/>
        <a:p>
          <a:endParaRPr lang="en-US"/>
        </a:p>
      </dgm:t>
    </dgm:pt>
    <dgm:pt modelId="{F770E974-385C-43C2-91DA-426557218A72}" type="sibTrans" cxnId="{4A62C7F9-6F0D-4D75-A918-FEACC034030E}">
      <dgm:prSet/>
      <dgm:spPr/>
      <dgm:t>
        <a:bodyPr/>
        <a:lstStyle/>
        <a:p>
          <a:endParaRPr lang="en-US"/>
        </a:p>
      </dgm:t>
    </dgm:pt>
    <dgm:pt modelId="{8FF9D763-6918-4C14-9166-F2B3A740F43D}">
      <dgm:prSet/>
      <dgm:spPr/>
      <dgm:t>
        <a:bodyPr/>
        <a:lstStyle/>
        <a:p>
          <a:r>
            <a:rPr lang="en-US"/>
            <a:t>Includes mode of dress, speech, and lifestyle</a:t>
          </a:r>
        </a:p>
      </dgm:t>
    </dgm:pt>
    <dgm:pt modelId="{115B3EF2-945D-4E2C-AB4B-FEB856D1B588}" type="parTrans" cxnId="{821948C0-7E34-4348-A381-464AFA6CACBF}">
      <dgm:prSet/>
      <dgm:spPr/>
      <dgm:t>
        <a:bodyPr/>
        <a:lstStyle/>
        <a:p>
          <a:endParaRPr lang="en-US"/>
        </a:p>
      </dgm:t>
    </dgm:pt>
    <dgm:pt modelId="{A57EF81C-12FC-4A1A-82C8-BBC72510DCDB}" type="sibTrans" cxnId="{821948C0-7E34-4348-A381-464AFA6CACBF}">
      <dgm:prSet/>
      <dgm:spPr/>
      <dgm:t>
        <a:bodyPr/>
        <a:lstStyle/>
        <a:p>
          <a:endParaRPr lang="en-US"/>
        </a:p>
      </dgm:t>
    </dgm:pt>
    <dgm:pt modelId="{DA7A66A8-1F27-4157-8451-52F200D3070D}">
      <dgm:prSet/>
      <dgm:spPr/>
      <dgm:t>
        <a:bodyPr/>
        <a:lstStyle/>
        <a:p>
          <a:r>
            <a:rPr lang="en-US" dirty="0"/>
            <a:t>Never relevant, no exceptions</a:t>
          </a:r>
        </a:p>
      </dgm:t>
    </dgm:pt>
    <dgm:pt modelId="{6EFAD8D7-1206-449A-9AFC-95BC55AF6AA2}" type="parTrans" cxnId="{BAC1EF10-A8F6-4847-9E8C-8C52CED9382E}">
      <dgm:prSet/>
      <dgm:spPr/>
      <dgm:t>
        <a:bodyPr/>
        <a:lstStyle/>
        <a:p>
          <a:endParaRPr lang="en-US"/>
        </a:p>
      </dgm:t>
    </dgm:pt>
    <dgm:pt modelId="{5F9F79D0-B5C4-4031-9619-448CDF562C35}" type="sibTrans" cxnId="{BAC1EF10-A8F6-4847-9E8C-8C52CED9382E}">
      <dgm:prSet/>
      <dgm:spPr/>
      <dgm:t>
        <a:bodyPr/>
        <a:lstStyle/>
        <a:p>
          <a:endParaRPr lang="en-US"/>
        </a:p>
      </dgm:t>
    </dgm:pt>
    <dgm:pt modelId="{20474AF7-886E-45F6-AA36-7D8F6C624E13}">
      <dgm:prSet/>
      <dgm:spPr/>
      <dgm:t>
        <a:bodyPr/>
        <a:lstStyle/>
        <a:p>
          <a:r>
            <a:rPr lang="en-US"/>
            <a:t>A complainant’s prior sexual behavior:</a:t>
          </a:r>
        </a:p>
      </dgm:t>
    </dgm:pt>
    <dgm:pt modelId="{82B5100B-1424-4340-BF30-DEA97DF81F17}" type="parTrans" cxnId="{F2E6A5EF-1F4A-4291-A5C8-558A9C1B3522}">
      <dgm:prSet/>
      <dgm:spPr/>
      <dgm:t>
        <a:bodyPr/>
        <a:lstStyle/>
        <a:p>
          <a:endParaRPr lang="en-US"/>
        </a:p>
      </dgm:t>
    </dgm:pt>
    <dgm:pt modelId="{39A5CDE9-5A65-4BD9-A9A3-C291482C1E09}" type="sibTrans" cxnId="{F2E6A5EF-1F4A-4291-A5C8-558A9C1B3522}">
      <dgm:prSet/>
      <dgm:spPr/>
      <dgm:t>
        <a:bodyPr/>
        <a:lstStyle/>
        <a:p>
          <a:endParaRPr lang="en-US"/>
        </a:p>
      </dgm:t>
    </dgm:pt>
    <dgm:pt modelId="{AAFB1597-FF56-44C1-B88C-2E3AB5F19BDD}">
      <dgm:prSet/>
      <dgm:spPr/>
      <dgm:t>
        <a:bodyPr/>
        <a:lstStyle/>
        <a:p>
          <a:r>
            <a:rPr lang="en-US"/>
            <a:t>Includes activities such as physical conduct like sexual intercourse and sexual contact, or activities that imply physical conduct like use of contraceptives. Also includes “behavior of the mind,” like fantasies.</a:t>
          </a:r>
        </a:p>
      </dgm:t>
    </dgm:pt>
    <dgm:pt modelId="{84BC8F5B-1AD8-4219-BC56-4A0F61CFD61B}" type="parTrans" cxnId="{43842187-E3DE-4402-8746-B31B204C4E89}">
      <dgm:prSet/>
      <dgm:spPr/>
      <dgm:t>
        <a:bodyPr/>
        <a:lstStyle/>
        <a:p>
          <a:endParaRPr lang="en-US"/>
        </a:p>
      </dgm:t>
    </dgm:pt>
    <dgm:pt modelId="{3EA15554-81AA-4A0D-8F3B-ED5C629D5FCB}" type="sibTrans" cxnId="{43842187-E3DE-4402-8746-B31B204C4E89}">
      <dgm:prSet/>
      <dgm:spPr/>
      <dgm:t>
        <a:bodyPr/>
        <a:lstStyle/>
        <a:p>
          <a:endParaRPr lang="en-US"/>
        </a:p>
      </dgm:t>
    </dgm:pt>
    <dgm:pt modelId="{E96B661A-6B77-49DD-8BD5-8A590F383D90}">
      <dgm:prSet/>
      <dgm:spPr/>
      <dgm:t>
        <a:bodyPr/>
        <a:lstStyle/>
        <a:p>
          <a:r>
            <a:rPr lang="en-US"/>
            <a:t>Not relevant unless offered to show:</a:t>
          </a:r>
        </a:p>
      </dgm:t>
    </dgm:pt>
    <dgm:pt modelId="{CFE6C77E-9360-48A6-9DCF-59F9CB9629C1}" type="parTrans" cxnId="{4AF0E701-D58B-41C2-B8F9-8F4EAAB6781B}">
      <dgm:prSet/>
      <dgm:spPr/>
      <dgm:t>
        <a:bodyPr/>
        <a:lstStyle/>
        <a:p>
          <a:endParaRPr lang="en-US"/>
        </a:p>
      </dgm:t>
    </dgm:pt>
    <dgm:pt modelId="{48E70555-00C9-43BC-8DDE-67B7424DB4BF}" type="sibTrans" cxnId="{4AF0E701-D58B-41C2-B8F9-8F4EAAB6781B}">
      <dgm:prSet/>
      <dgm:spPr/>
      <dgm:t>
        <a:bodyPr/>
        <a:lstStyle/>
        <a:p>
          <a:endParaRPr lang="en-US"/>
        </a:p>
      </dgm:t>
    </dgm:pt>
    <dgm:pt modelId="{F5468951-924C-4119-9607-6D7DD4303ACB}">
      <dgm:prSet/>
      <dgm:spPr/>
      <dgm:t>
        <a:bodyPr/>
        <a:lstStyle/>
        <a:p>
          <a:r>
            <a:rPr lang="en-US"/>
            <a:t>Someone other than the Respondent committed the conduct alleged</a:t>
          </a:r>
        </a:p>
      </dgm:t>
    </dgm:pt>
    <dgm:pt modelId="{6476E416-253D-4183-B8CA-B8E598FB9176}" type="parTrans" cxnId="{6550BE48-2B8D-4582-96A3-BB6267A0E311}">
      <dgm:prSet/>
      <dgm:spPr/>
      <dgm:t>
        <a:bodyPr/>
        <a:lstStyle/>
        <a:p>
          <a:endParaRPr lang="en-US"/>
        </a:p>
      </dgm:t>
    </dgm:pt>
    <dgm:pt modelId="{44F382DF-9425-4D38-940A-1C9EFA72E86E}" type="sibTrans" cxnId="{6550BE48-2B8D-4582-96A3-BB6267A0E311}">
      <dgm:prSet/>
      <dgm:spPr/>
      <dgm:t>
        <a:bodyPr/>
        <a:lstStyle/>
        <a:p>
          <a:endParaRPr lang="en-US"/>
        </a:p>
      </dgm:t>
    </dgm:pt>
    <dgm:pt modelId="{2DD8DEA5-6F4B-496F-8D43-E8EA5BD509AB}">
      <dgm:prSet/>
      <dgm:spPr/>
      <dgm:t>
        <a:bodyPr/>
        <a:lstStyle/>
        <a:p>
          <a:r>
            <a:rPr lang="en-US"/>
            <a:t>Concern specific instances of Complainant’s prior behavior with Respondent and are offered to prove consent</a:t>
          </a:r>
        </a:p>
      </dgm:t>
    </dgm:pt>
    <dgm:pt modelId="{0276413B-CFC2-4DB4-B8F9-5E5477FFD0A3}" type="parTrans" cxnId="{A11D3220-0DE1-46EE-8DCE-C774EC7885BD}">
      <dgm:prSet/>
      <dgm:spPr/>
      <dgm:t>
        <a:bodyPr/>
        <a:lstStyle/>
        <a:p>
          <a:endParaRPr lang="en-US"/>
        </a:p>
      </dgm:t>
    </dgm:pt>
    <dgm:pt modelId="{AB7FD345-7BA1-49F6-80DC-1D7A38B12E5C}" type="sibTrans" cxnId="{A11D3220-0DE1-46EE-8DCE-C774EC7885BD}">
      <dgm:prSet/>
      <dgm:spPr/>
      <dgm:t>
        <a:bodyPr/>
        <a:lstStyle/>
        <a:p>
          <a:endParaRPr lang="en-US"/>
        </a:p>
      </dgm:t>
    </dgm:pt>
    <dgm:pt modelId="{9FF9E17C-E9A3-47A5-8BFC-9C50DED43AFC}">
      <dgm:prSet/>
      <dgm:spPr/>
      <dgm:t>
        <a:bodyPr/>
        <a:lstStyle/>
        <a:p>
          <a:endParaRPr lang="en-US" dirty="0"/>
        </a:p>
      </dgm:t>
    </dgm:pt>
    <dgm:pt modelId="{BFEAD9D2-FE01-4632-B4CD-9AB884BE769C}" type="parTrans" cxnId="{92584B37-EF2C-4D85-B881-471C549BA7FC}">
      <dgm:prSet/>
      <dgm:spPr/>
      <dgm:t>
        <a:bodyPr/>
        <a:lstStyle/>
        <a:p>
          <a:endParaRPr lang="en-US"/>
        </a:p>
      </dgm:t>
    </dgm:pt>
    <dgm:pt modelId="{46EE420E-2E25-4A6B-AE09-D20491F8BD32}" type="sibTrans" cxnId="{92584B37-EF2C-4D85-B881-471C549BA7FC}">
      <dgm:prSet/>
      <dgm:spPr/>
      <dgm:t>
        <a:bodyPr/>
        <a:lstStyle/>
        <a:p>
          <a:endParaRPr lang="en-US"/>
        </a:p>
      </dgm:t>
    </dgm:pt>
    <dgm:pt modelId="{C62BFA9E-15B5-496E-B9A8-307D3D47B5EB}" type="pres">
      <dgm:prSet presAssocID="{CD3D5FE9-03CE-4E22-8545-B81880D9ECB5}" presName="linear" presStyleCnt="0">
        <dgm:presLayoutVars>
          <dgm:animLvl val="lvl"/>
          <dgm:resizeHandles val="exact"/>
        </dgm:presLayoutVars>
      </dgm:prSet>
      <dgm:spPr/>
    </dgm:pt>
    <dgm:pt modelId="{3578BECF-759F-4916-9613-93424B4A908A}" type="pres">
      <dgm:prSet presAssocID="{AEA58461-3CFB-40CA-B18A-CC0847740D89}" presName="parentText" presStyleLbl="node1" presStyleIdx="0" presStyleCnt="2">
        <dgm:presLayoutVars>
          <dgm:chMax val="0"/>
          <dgm:bulletEnabled val="1"/>
        </dgm:presLayoutVars>
      </dgm:prSet>
      <dgm:spPr/>
    </dgm:pt>
    <dgm:pt modelId="{9569BF6B-78DA-44FB-BA76-AFFF12D26E8E}" type="pres">
      <dgm:prSet presAssocID="{AEA58461-3CFB-40CA-B18A-CC0847740D89}" presName="childText" presStyleLbl="revTx" presStyleIdx="0" presStyleCnt="2">
        <dgm:presLayoutVars>
          <dgm:bulletEnabled val="1"/>
        </dgm:presLayoutVars>
      </dgm:prSet>
      <dgm:spPr/>
    </dgm:pt>
    <dgm:pt modelId="{BCC0B185-36F7-424D-9193-EAB506E7C5C7}" type="pres">
      <dgm:prSet presAssocID="{20474AF7-886E-45F6-AA36-7D8F6C624E13}" presName="parentText" presStyleLbl="node1" presStyleIdx="1" presStyleCnt="2">
        <dgm:presLayoutVars>
          <dgm:chMax val="0"/>
          <dgm:bulletEnabled val="1"/>
        </dgm:presLayoutVars>
      </dgm:prSet>
      <dgm:spPr/>
    </dgm:pt>
    <dgm:pt modelId="{64F64B4C-384E-45D7-A8CB-36A056F0985D}" type="pres">
      <dgm:prSet presAssocID="{20474AF7-886E-45F6-AA36-7D8F6C624E13}" presName="childText" presStyleLbl="revTx" presStyleIdx="1" presStyleCnt="2">
        <dgm:presLayoutVars>
          <dgm:bulletEnabled val="1"/>
        </dgm:presLayoutVars>
      </dgm:prSet>
      <dgm:spPr/>
    </dgm:pt>
  </dgm:ptLst>
  <dgm:cxnLst>
    <dgm:cxn modelId="{4AF0E701-D58B-41C2-B8F9-8F4EAAB6781B}" srcId="{20474AF7-886E-45F6-AA36-7D8F6C624E13}" destId="{E96B661A-6B77-49DD-8BD5-8A590F383D90}" srcOrd="1" destOrd="0" parTransId="{CFE6C77E-9360-48A6-9DCF-59F9CB9629C1}" sibTransId="{48E70555-00C9-43BC-8DDE-67B7424DB4BF}"/>
    <dgm:cxn modelId="{5E6C210A-F3CA-40F2-B801-F668F9EAA00D}" type="presOf" srcId="{AAFB1597-FF56-44C1-B88C-2E3AB5F19BDD}" destId="{64F64B4C-384E-45D7-A8CB-36A056F0985D}" srcOrd="0" destOrd="0" presId="urn:microsoft.com/office/officeart/2005/8/layout/vList2"/>
    <dgm:cxn modelId="{BAC1EF10-A8F6-4847-9E8C-8C52CED9382E}" srcId="{AEA58461-3CFB-40CA-B18A-CC0847740D89}" destId="{DA7A66A8-1F27-4157-8451-52F200D3070D}" srcOrd="1" destOrd="0" parTransId="{6EFAD8D7-1206-449A-9AFC-95BC55AF6AA2}" sibTransId="{5F9F79D0-B5C4-4031-9619-448CDF562C35}"/>
    <dgm:cxn modelId="{A11D3220-0DE1-46EE-8DCE-C774EC7885BD}" srcId="{E96B661A-6B77-49DD-8BD5-8A590F383D90}" destId="{2DD8DEA5-6F4B-496F-8D43-E8EA5BD509AB}" srcOrd="1" destOrd="0" parTransId="{0276413B-CFC2-4DB4-B8F9-5E5477FFD0A3}" sibTransId="{AB7FD345-7BA1-49F6-80DC-1D7A38B12E5C}"/>
    <dgm:cxn modelId="{25F69633-3225-40FE-B94F-D66FD137A694}" type="presOf" srcId="{20474AF7-886E-45F6-AA36-7D8F6C624E13}" destId="{BCC0B185-36F7-424D-9193-EAB506E7C5C7}" srcOrd="0" destOrd="0" presId="urn:microsoft.com/office/officeart/2005/8/layout/vList2"/>
    <dgm:cxn modelId="{92584B37-EF2C-4D85-B881-471C549BA7FC}" srcId="{AEA58461-3CFB-40CA-B18A-CC0847740D89}" destId="{9FF9E17C-E9A3-47A5-8BFC-9C50DED43AFC}" srcOrd="2" destOrd="0" parTransId="{BFEAD9D2-FE01-4632-B4CD-9AB884BE769C}" sibTransId="{46EE420E-2E25-4A6B-AE09-D20491F8BD32}"/>
    <dgm:cxn modelId="{6550BE48-2B8D-4582-96A3-BB6267A0E311}" srcId="{E96B661A-6B77-49DD-8BD5-8A590F383D90}" destId="{F5468951-924C-4119-9607-6D7DD4303ACB}" srcOrd="0" destOrd="0" parTransId="{6476E416-253D-4183-B8CA-B8E598FB9176}" sibTransId="{44F382DF-9425-4D38-940A-1C9EFA72E86E}"/>
    <dgm:cxn modelId="{97DFBE4E-3B7A-44F6-B144-BE85D3D8E8F1}" type="presOf" srcId="{AEA58461-3CFB-40CA-B18A-CC0847740D89}" destId="{3578BECF-759F-4916-9613-93424B4A908A}" srcOrd="0" destOrd="0" presId="urn:microsoft.com/office/officeart/2005/8/layout/vList2"/>
    <dgm:cxn modelId="{6AB3C181-8187-4414-BA9F-CEB3B190FA7C}" type="presOf" srcId="{8FF9D763-6918-4C14-9166-F2B3A740F43D}" destId="{9569BF6B-78DA-44FB-BA76-AFFF12D26E8E}" srcOrd="0" destOrd="0" presId="urn:microsoft.com/office/officeart/2005/8/layout/vList2"/>
    <dgm:cxn modelId="{43842187-E3DE-4402-8746-B31B204C4E89}" srcId="{20474AF7-886E-45F6-AA36-7D8F6C624E13}" destId="{AAFB1597-FF56-44C1-B88C-2E3AB5F19BDD}" srcOrd="0" destOrd="0" parTransId="{84BC8F5B-1AD8-4219-BC56-4A0F61CFD61B}" sibTransId="{3EA15554-81AA-4A0D-8F3B-ED5C629D5FCB}"/>
    <dgm:cxn modelId="{821948C0-7E34-4348-A381-464AFA6CACBF}" srcId="{AEA58461-3CFB-40CA-B18A-CC0847740D89}" destId="{8FF9D763-6918-4C14-9166-F2B3A740F43D}" srcOrd="0" destOrd="0" parTransId="{115B3EF2-945D-4E2C-AB4B-FEB856D1B588}" sibTransId="{A57EF81C-12FC-4A1A-82C8-BBC72510DCDB}"/>
    <dgm:cxn modelId="{439210C2-D804-4768-87BB-1D793F8A564B}" type="presOf" srcId="{CD3D5FE9-03CE-4E22-8545-B81880D9ECB5}" destId="{C62BFA9E-15B5-496E-B9A8-307D3D47B5EB}" srcOrd="0" destOrd="0" presId="urn:microsoft.com/office/officeart/2005/8/layout/vList2"/>
    <dgm:cxn modelId="{4119E3CC-385A-4948-830C-973B453C8583}" type="presOf" srcId="{2DD8DEA5-6F4B-496F-8D43-E8EA5BD509AB}" destId="{64F64B4C-384E-45D7-A8CB-36A056F0985D}" srcOrd="0" destOrd="3" presId="urn:microsoft.com/office/officeart/2005/8/layout/vList2"/>
    <dgm:cxn modelId="{EE1986E0-CF3A-4E00-A4C3-A4E6E55E1090}" type="presOf" srcId="{DA7A66A8-1F27-4157-8451-52F200D3070D}" destId="{9569BF6B-78DA-44FB-BA76-AFFF12D26E8E}" srcOrd="0" destOrd="1" presId="urn:microsoft.com/office/officeart/2005/8/layout/vList2"/>
    <dgm:cxn modelId="{696C13E3-A21F-4442-B482-12D4052A903C}" type="presOf" srcId="{E96B661A-6B77-49DD-8BD5-8A590F383D90}" destId="{64F64B4C-384E-45D7-A8CB-36A056F0985D}" srcOrd="0" destOrd="1" presId="urn:microsoft.com/office/officeart/2005/8/layout/vList2"/>
    <dgm:cxn modelId="{584BCEE5-45CF-4FE0-8DD1-87E290F59D5E}" type="presOf" srcId="{9FF9E17C-E9A3-47A5-8BFC-9C50DED43AFC}" destId="{9569BF6B-78DA-44FB-BA76-AFFF12D26E8E}" srcOrd="0" destOrd="2" presId="urn:microsoft.com/office/officeart/2005/8/layout/vList2"/>
    <dgm:cxn modelId="{110075E6-60DB-4EA2-A461-DC22CB063C23}" type="presOf" srcId="{F5468951-924C-4119-9607-6D7DD4303ACB}" destId="{64F64B4C-384E-45D7-A8CB-36A056F0985D}" srcOrd="0" destOrd="2" presId="urn:microsoft.com/office/officeart/2005/8/layout/vList2"/>
    <dgm:cxn modelId="{F2E6A5EF-1F4A-4291-A5C8-558A9C1B3522}" srcId="{CD3D5FE9-03CE-4E22-8545-B81880D9ECB5}" destId="{20474AF7-886E-45F6-AA36-7D8F6C624E13}" srcOrd="1" destOrd="0" parTransId="{82B5100B-1424-4340-BF30-DEA97DF81F17}" sibTransId="{39A5CDE9-5A65-4BD9-A9A3-C291482C1E09}"/>
    <dgm:cxn modelId="{4A62C7F9-6F0D-4D75-A918-FEACC034030E}" srcId="{CD3D5FE9-03CE-4E22-8545-B81880D9ECB5}" destId="{AEA58461-3CFB-40CA-B18A-CC0847740D89}" srcOrd="0" destOrd="0" parTransId="{2227C800-290B-4804-804D-044C09D0D0E2}" sibTransId="{F770E974-385C-43C2-91DA-426557218A72}"/>
    <dgm:cxn modelId="{B1707B7F-E618-4AE5-88EF-31BA5B48C800}" type="presParOf" srcId="{C62BFA9E-15B5-496E-B9A8-307D3D47B5EB}" destId="{3578BECF-759F-4916-9613-93424B4A908A}" srcOrd="0" destOrd="0" presId="urn:microsoft.com/office/officeart/2005/8/layout/vList2"/>
    <dgm:cxn modelId="{7E657D71-086A-481B-8662-839714A869F7}" type="presParOf" srcId="{C62BFA9E-15B5-496E-B9A8-307D3D47B5EB}" destId="{9569BF6B-78DA-44FB-BA76-AFFF12D26E8E}" srcOrd="1" destOrd="0" presId="urn:microsoft.com/office/officeart/2005/8/layout/vList2"/>
    <dgm:cxn modelId="{9D6836F4-1A03-4376-9365-C91EE935B0F6}" type="presParOf" srcId="{C62BFA9E-15B5-496E-B9A8-307D3D47B5EB}" destId="{BCC0B185-36F7-424D-9193-EAB506E7C5C7}" srcOrd="2" destOrd="0" presId="urn:microsoft.com/office/officeart/2005/8/layout/vList2"/>
    <dgm:cxn modelId="{1EB683C8-AFF1-462C-9E28-F216DD0C7FE2}" type="presParOf" srcId="{C62BFA9E-15B5-496E-B9A8-307D3D47B5EB}" destId="{64F64B4C-384E-45D7-A8CB-36A056F0985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1D42B-813A-466C-9EF1-B0EAD4057BFD}">
      <dsp:nvSpPr>
        <dsp:cNvPr id="0" name=""/>
        <dsp:cNvSpPr/>
      </dsp:nvSpPr>
      <dsp:spPr>
        <a:xfrm>
          <a:off x="1785279" y="455"/>
          <a:ext cx="2008439" cy="73082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1972: Statute</a:t>
          </a:r>
        </a:p>
      </dsp:txBody>
      <dsp:txXfrm>
        <a:off x="1820955" y="36131"/>
        <a:ext cx="1937087" cy="659472"/>
      </dsp:txXfrm>
    </dsp:sp>
    <dsp:sp modelId="{11762023-0A1E-4FE5-BAE5-0A834A7E1205}">
      <dsp:nvSpPr>
        <dsp:cNvPr id="0" name=""/>
        <dsp:cNvSpPr/>
      </dsp:nvSpPr>
      <dsp:spPr>
        <a:xfrm>
          <a:off x="1785279" y="767821"/>
          <a:ext cx="2008439" cy="730824"/>
        </a:xfrm>
        <a:prstGeom prst="round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a:t>
          </a:r>
        </a:p>
      </dsp:txBody>
      <dsp:txXfrm>
        <a:off x="1820955" y="803497"/>
        <a:ext cx="1937087" cy="659472"/>
      </dsp:txXfrm>
    </dsp:sp>
    <dsp:sp modelId="{366EE9F3-45FD-4C76-9FA1-3627BE5EDDEE}">
      <dsp:nvSpPr>
        <dsp:cNvPr id="0" name=""/>
        <dsp:cNvSpPr/>
      </dsp:nvSpPr>
      <dsp:spPr>
        <a:xfrm>
          <a:off x="1785279" y="1535186"/>
          <a:ext cx="2008439" cy="730824"/>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1975: Limited Rulemaking</a:t>
          </a:r>
        </a:p>
      </dsp:txBody>
      <dsp:txXfrm>
        <a:off x="1820955" y="1570862"/>
        <a:ext cx="1937087" cy="659472"/>
      </dsp:txXfrm>
    </dsp:sp>
    <dsp:sp modelId="{536A5E1A-4323-43C9-81F7-7468418E72C6}">
      <dsp:nvSpPr>
        <dsp:cNvPr id="0" name=""/>
        <dsp:cNvSpPr/>
      </dsp:nvSpPr>
      <dsp:spPr>
        <a:xfrm>
          <a:off x="1785279" y="2302552"/>
          <a:ext cx="2008439" cy="730824"/>
        </a:xfrm>
        <a:prstGeom prst="round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a:t>
          </a:r>
        </a:p>
      </dsp:txBody>
      <dsp:txXfrm>
        <a:off x="1820955" y="2338228"/>
        <a:ext cx="1937087" cy="659472"/>
      </dsp:txXfrm>
    </dsp:sp>
    <dsp:sp modelId="{4E8FAFF3-9262-4345-B51F-109044999CF6}">
      <dsp:nvSpPr>
        <dsp:cNvPr id="0" name=""/>
        <dsp:cNvSpPr/>
      </dsp:nvSpPr>
      <dsp:spPr>
        <a:xfrm>
          <a:off x="1785279" y="3069917"/>
          <a:ext cx="2008439" cy="730824"/>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1980-1990s: Judicial Decisions</a:t>
          </a:r>
        </a:p>
      </dsp:txBody>
      <dsp:txXfrm>
        <a:off x="1820955" y="3105593"/>
        <a:ext cx="1937087" cy="659472"/>
      </dsp:txXfrm>
    </dsp:sp>
    <dsp:sp modelId="{C77E1E08-5BA5-45C0-9103-6FEBADFF1EF5}">
      <dsp:nvSpPr>
        <dsp:cNvPr id="0" name=""/>
        <dsp:cNvSpPr/>
      </dsp:nvSpPr>
      <dsp:spPr>
        <a:xfrm>
          <a:off x="1785279" y="3837283"/>
          <a:ext cx="2008439" cy="730824"/>
        </a:xfrm>
        <a:prstGeom prst="round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a:t>
          </a:r>
        </a:p>
      </dsp:txBody>
      <dsp:txXfrm>
        <a:off x="1820955" y="3872959"/>
        <a:ext cx="1937087" cy="659472"/>
      </dsp:txXfrm>
    </dsp:sp>
    <dsp:sp modelId="{8DB82EFB-B70B-4940-8FD9-9F3CE171D3B0}">
      <dsp:nvSpPr>
        <dsp:cNvPr id="0" name=""/>
        <dsp:cNvSpPr/>
      </dsp:nvSpPr>
      <dsp:spPr>
        <a:xfrm>
          <a:off x="1785279" y="4604648"/>
          <a:ext cx="2008439" cy="73082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1997-2017: Guidance</a:t>
          </a:r>
        </a:p>
      </dsp:txBody>
      <dsp:txXfrm>
        <a:off x="1820955" y="4640324"/>
        <a:ext cx="1937087" cy="659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6E476-D3EE-4207-BA26-551A749A4EEB}">
      <dsp:nvSpPr>
        <dsp:cNvPr id="0" name=""/>
        <dsp:cNvSpPr/>
      </dsp:nvSpPr>
      <dsp:spPr>
        <a:xfrm>
          <a:off x="0" y="2380435"/>
          <a:ext cx="5077071" cy="0"/>
        </a:xfrm>
        <a:prstGeom prst="lin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1B990D-5AA1-4DC4-83BB-F95DF3CEAA68}">
      <dsp:nvSpPr>
        <dsp:cNvPr id="0" name=""/>
        <dsp:cNvSpPr/>
      </dsp:nvSpPr>
      <dsp:spPr>
        <a:xfrm>
          <a:off x="152312" y="1475870"/>
          <a:ext cx="2233911" cy="57130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a:t>2017</a:t>
          </a:r>
        </a:p>
      </dsp:txBody>
      <dsp:txXfrm>
        <a:off x="152312" y="1475870"/>
        <a:ext cx="2233911" cy="571304"/>
      </dsp:txXfrm>
    </dsp:sp>
    <dsp:sp modelId="{A79652B1-8DAB-4F91-A03B-F75EDD99B056}">
      <dsp:nvSpPr>
        <dsp:cNvPr id="0" name=""/>
        <dsp:cNvSpPr/>
      </dsp:nvSpPr>
      <dsp:spPr>
        <a:xfrm>
          <a:off x="152312" y="36896"/>
          <a:ext cx="2233911" cy="143897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kern="1200" dirty="0"/>
            <a:t>Department of Education withdrew the Obama administration’s guidance documents</a:t>
          </a:r>
        </a:p>
      </dsp:txBody>
      <dsp:txXfrm>
        <a:off x="152312" y="36896"/>
        <a:ext cx="2233911" cy="1438973"/>
      </dsp:txXfrm>
    </dsp:sp>
    <dsp:sp modelId="{D1E5A2E0-1CA1-40CF-95D9-3B0DDF934CF6}">
      <dsp:nvSpPr>
        <dsp:cNvPr id="0" name=""/>
        <dsp:cNvSpPr/>
      </dsp:nvSpPr>
      <dsp:spPr>
        <a:xfrm>
          <a:off x="1269267" y="2047174"/>
          <a:ext cx="0" cy="33326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513D64F-2022-43F6-81BB-5E5754685EA8}">
      <dsp:nvSpPr>
        <dsp:cNvPr id="0" name=""/>
        <dsp:cNvSpPr/>
      </dsp:nvSpPr>
      <dsp:spPr>
        <a:xfrm>
          <a:off x="1421579" y="2713696"/>
          <a:ext cx="2233911" cy="571304"/>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a:t>6 May 2020</a:t>
          </a:r>
        </a:p>
      </dsp:txBody>
      <dsp:txXfrm>
        <a:off x="1421579" y="2713696"/>
        <a:ext cx="2233911" cy="571304"/>
      </dsp:txXfrm>
    </dsp:sp>
    <dsp:sp modelId="{F58C259D-B0D8-4041-8B65-FA49A460AEF1}">
      <dsp:nvSpPr>
        <dsp:cNvPr id="0" name=""/>
        <dsp:cNvSpPr/>
      </dsp:nvSpPr>
      <dsp:spPr>
        <a:xfrm>
          <a:off x="1421579" y="3285000"/>
          <a:ext cx="2233911" cy="575589"/>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kern="1200" dirty="0"/>
            <a:t>Final rule released</a:t>
          </a:r>
        </a:p>
      </dsp:txBody>
      <dsp:txXfrm>
        <a:off x="1421579" y="3285000"/>
        <a:ext cx="2233911" cy="575589"/>
      </dsp:txXfrm>
    </dsp:sp>
    <dsp:sp modelId="{F255A09A-1370-4014-844A-78239B251653}">
      <dsp:nvSpPr>
        <dsp:cNvPr id="0" name=""/>
        <dsp:cNvSpPr/>
      </dsp:nvSpPr>
      <dsp:spPr>
        <a:xfrm>
          <a:off x="2538535" y="2380435"/>
          <a:ext cx="0" cy="333260"/>
        </a:xfrm>
        <a:prstGeom prst="line">
          <a:avLst/>
        </a:prstGeom>
        <a:noFill/>
        <a:ln w="6350" cap="flat" cmpd="sng" algn="ctr">
          <a:solidFill>
            <a:schemeClr val="accent2">
              <a:hueOff val="-727682"/>
              <a:satOff val="-41964"/>
              <a:lumOff val="4314"/>
              <a:alphaOff val="0"/>
            </a:schemeClr>
          </a:solidFill>
          <a:prstDash val="solid"/>
          <a:miter lim="800000"/>
        </a:ln>
        <a:effectLst/>
      </dsp:spPr>
      <dsp:style>
        <a:lnRef idx="1">
          <a:scrgbClr r="0" g="0" b="0"/>
        </a:lnRef>
        <a:fillRef idx="0">
          <a:scrgbClr r="0" g="0" b="0"/>
        </a:fillRef>
        <a:effectRef idx="0">
          <a:scrgbClr r="0" g="0" b="0"/>
        </a:effectRef>
        <a:fontRef idx="minor"/>
      </dsp:style>
    </dsp:sp>
    <dsp:sp modelId="{D334B6B0-C164-4618-9C30-2D4BD7055517}">
      <dsp:nvSpPr>
        <dsp:cNvPr id="0" name=""/>
        <dsp:cNvSpPr/>
      </dsp:nvSpPr>
      <dsp:spPr>
        <a:xfrm rot="2700000">
          <a:off x="1232236" y="2343404"/>
          <a:ext cx="74061" cy="74061"/>
        </a:xfrm>
        <a:prstGeom prst="rect">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AC093B-87DA-49D8-9003-F6CFD70A34E6}">
      <dsp:nvSpPr>
        <dsp:cNvPr id="0" name=""/>
        <dsp:cNvSpPr/>
      </dsp:nvSpPr>
      <dsp:spPr>
        <a:xfrm rot="2700000">
          <a:off x="2501504" y="2343404"/>
          <a:ext cx="74061" cy="74061"/>
        </a:xfrm>
        <a:prstGeom prst="rect">
          <a:avLst/>
        </a:prstGeom>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6BA3D1-0C17-4FB8-83D9-FD06C64E845A}">
      <dsp:nvSpPr>
        <dsp:cNvPr id="0" name=""/>
        <dsp:cNvSpPr/>
      </dsp:nvSpPr>
      <dsp:spPr>
        <a:xfrm>
          <a:off x="2690847" y="1475870"/>
          <a:ext cx="2233911" cy="571304"/>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a:t>14 Aug. 2020</a:t>
          </a:r>
        </a:p>
      </dsp:txBody>
      <dsp:txXfrm>
        <a:off x="2690847" y="1475870"/>
        <a:ext cx="2233911" cy="571304"/>
      </dsp:txXfrm>
    </dsp:sp>
    <dsp:sp modelId="{612647A2-3E5E-44B5-A7D1-0FA8D6DA8661}">
      <dsp:nvSpPr>
        <dsp:cNvPr id="0" name=""/>
        <dsp:cNvSpPr/>
      </dsp:nvSpPr>
      <dsp:spPr>
        <a:xfrm>
          <a:off x="2690847" y="720409"/>
          <a:ext cx="2233911" cy="7554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kern="1200" dirty="0"/>
            <a:t>Final Rule went into effect</a:t>
          </a:r>
        </a:p>
      </dsp:txBody>
      <dsp:txXfrm>
        <a:off x="2690847" y="720409"/>
        <a:ext cx="2233911" cy="755460"/>
      </dsp:txXfrm>
    </dsp:sp>
    <dsp:sp modelId="{B61731C4-930C-4ED4-9EC5-059BA6403973}">
      <dsp:nvSpPr>
        <dsp:cNvPr id="0" name=""/>
        <dsp:cNvSpPr/>
      </dsp:nvSpPr>
      <dsp:spPr>
        <a:xfrm>
          <a:off x="3807803" y="2047174"/>
          <a:ext cx="0" cy="333260"/>
        </a:xfrm>
        <a:prstGeom prst="line">
          <a:avLst/>
        </a:prstGeom>
        <a:noFill/>
        <a:ln w="6350" cap="flat" cmpd="sng" algn="ctr">
          <a:solidFill>
            <a:schemeClr val="accent2">
              <a:hueOff val="-1455363"/>
              <a:satOff val="-83928"/>
              <a:lumOff val="8628"/>
              <a:alphaOff val="0"/>
            </a:schemeClr>
          </a:solidFill>
          <a:prstDash val="solid"/>
          <a:miter lim="800000"/>
        </a:ln>
        <a:effectLst/>
      </dsp:spPr>
      <dsp:style>
        <a:lnRef idx="1">
          <a:scrgbClr r="0" g="0" b="0"/>
        </a:lnRef>
        <a:fillRef idx="0">
          <a:scrgbClr r="0" g="0" b="0"/>
        </a:fillRef>
        <a:effectRef idx="0">
          <a:scrgbClr r="0" g="0" b="0"/>
        </a:effectRef>
        <a:fontRef idx="minor"/>
      </dsp:style>
    </dsp:sp>
    <dsp:sp modelId="{D0AD3480-218D-43C5-8BEC-5E0045169035}">
      <dsp:nvSpPr>
        <dsp:cNvPr id="0" name=""/>
        <dsp:cNvSpPr/>
      </dsp:nvSpPr>
      <dsp:spPr>
        <a:xfrm rot="2700000">
          <a:off x="3770772" y="2343404"/>
          <a:ext cx="74061" cy="74061"/>
        </a:xfrm>
        <a:prstGeom prst="rect">
          <a:avLst/>
        </a:prstGeom>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B44DB-8C34-4581-ADC8-F67A27528E6F}">
      <dsp:nvSpPr>
        <dsp:cNvPr id="0" name=""/>
        <dsp:cNvSpPr/>
      </dsp:nvSpPr>
      <dsp:spPr>
        <a:xfrm>
          <a:off x="0" y="323918"/>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New definitions and terms</a:t>
          </a:r>
        </a:p>
      </dsp:txBody>
      <dsp:txXfrm>
        <a:off x="23417" y="347335"/>
        <a:ext cx="5134766" cy="432866"/>
      </dsp:txXfrm>
    </dsp:sp>
    <dsp:sp modelId="{7FD939DD-634C-4276-975D-52550C32044F}">
      <dsp:nvSpPr>
        <dsp:cNvPr id="0" name=""/>
        <dsp:cNvSpPr/>
      </dsp:nvSpPr>
      <dsp:spPr>
        <a:xfrm>
          <a:off x="0" y="861219"/>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Emphasis on impartiality</a:t>
          </a:r>
        </a:p>
      </dsp:txBody>
      <dsp:txXfrm>
        <a:off x="23417" y="884636"/>
        <a:ext cx="5134766" cy="432866"/>
      </dsp:txXfrm>
    </dsp:sp>
    <dsp:sp modelId="{14345097-786D-4085-942B-8ECD8B3351CC}">
      <dsp:nvSpPr>
        <dsp:cNvPr id="0" name=""/>
        <dsp:cNvSpPr/>
      </dsp:nvSpPr>
      <dsp:spPr>
        <a:xfrm>
          <a:off x="0" y="1398519"/>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Emphasis on protection of constitutional rights</a:t>
          </a:r>
        </a:p>
      </dsp:txBody>
      <dsp:txXfrm>
        <a:off x="23417" y="1421936"/>
        <a:ext cx="5134766" cy="432866"/>
      </dsp:txXfrm>
    </dsp:sp>
    <dsp:sp modelId="{01215F4B-DD13-4052-9EE8-4862FE97318F}">
      <dsp:nvSpPr>
        <dsp:cNvPr id="0" name=""/>
        <dsp:cNvSpPr/>
      </dsp:nvSpPr>
      <dsp:spPr>
        <a:xfrm>
          <a:off x="0" y="1935819"/>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Rape shield protections</a:t>
          </a:r>
        </a:p>
      </dsp:txBody>
      <dsp:txXfrm>
        <a:off x="23417" y="1959236"/>
        <a:ext cx="5134766" cy="432866"/>
      </dsp:txXfrm>
    </dsp:sp>
    <dsp:sp modelId="{AF29024F-DD39-4636-A674-75FB4F3F6E0C}">
      <dsp:nvSpPr>
        <dsp:cNvPr id="0" name=""/>
        <dsp:cNvSpPr/>
      </dsp:nvSpPr>
      <dsp:spPr>
        <a:xfrm>
          <a:off x="0" y="2473119"/>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Changes to scope of actionable conduct</a:t>
          </a:r>
        </a:p>
      </dsp:txBody>
      <dsp:txXfrm>
        <a:off x="23417" y="2496536"/>
        <a:ext cx="5134766" cy="432866"/>
      </dsp:txXfrm>
    </dsp:sp>
    <dsp:sp modelId="{00F747AF-BE40-45EA-905A-8E7F33BEB008}">
      <dsp:nvSpPr>
        <dsp:cNvPr id="0" name=""/>
        <dsp:cNvSpPr/>
      </dsp:nvSpPr>
      <dsp:spPr>
        <a:xfrm>
          <a:off x="0" y="3010419"/>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No “gag orders”</a:t>
          </a:r>
        </a:p>
      </dsp:txBody>
      <dsp:txXfrm>
        <a:off x="23417" y="3033836"/>
        <a:ext cx="5134766" cy="432866"/>
      </dsp:txXfrm>
    </dsp:sp>
    <dsp:sp modelId="{BC696E96-8864-44C7-8E69-2E48D3871478}">
      <dsp:nvSpPr>
        <dsp:cNvPr id="0" name=""/>
        <dsp:cNvSpPr/>
      </dsp:nvSpPr>
      <dsp:spPr>
        <a:xfrm>
          <a:off x="0" y="3547719"/>
          <a:ext cx="5181600" cy="4797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Confidentiality </a:t>
          </a:r>
        </a:p>
      </dsp:txBody>
      <dsp:txXfrm>
        <a:off x="23417" y="3571136"/>
        <a:ext cx="5134766" cy="4328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2B61F-F95A-4AA7-953E-9F404E347B62}">
      <dsp:nvSpPr>
        <dsp:cNvPr id="0" name=""/>
        <dsp:cNvSpPr/>
      </dsp:nvSpPr>
      <dsp:spPr>
        <a:xfrm>
          <a:off x="0" y="235943"/>
          <a:ext cx="6263640" cy="11934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Standard of proof: CU uses “preponderance of the evidence”</a:t>
          </a:r>
          <a:endParaRPr lang="en-US" sz="3000" kern="1200" dirty="0"/>
        </a:p>
      </dsp:txBody>
      <dsp:txXfrm>
        <a:off x="58257" y="294200"/>
        <a:ext cx="6147126" cy="1076886"/>
      </dsp:txXfrm>
    </dsp:sp>
    <dsp:sp modelId="{7FCF226C-7052-4DFB-8700-0F40AD651DC6}">
      <dsp:nvSpPr>
        <dsp:cNvPr id="0" name=""/>
        <dsp:cNvSpPr/>
      </dsp:nvSpPr>
      <dsp:spPr>
        <a:xfrm>
          <a:off x="0" y="1515743"/>
          <a:ext cx="6263640" cy="11934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Addressing misconduct that falls outside Title IX’s scope</a:t>
          </a:r>
          <a:endParaRPr lang="en-US" sz="3000" kern="1200" dirty="0"/>
        </a:p>
      </dsp:txBody>
      <dsp:txXfrm>
        <a:off x="58257" y="1574000"/>
        <a:ext cx="6147126" cy="1076886"/>
      </dsp:txXfrm>
    </dsp:sp>
    <dsp:sp modelId="{124664BA-117B-40E0-9EBC-623B0A10DC8B}">
      <dsp:nvSpPr>
        <dsp:cNvPr id="0" name=""/>
        <dsp:cNvSpPr/>
      </dsp:nvSpPr>
      <dsp:spPr>
        <a:xfrm>
          <a:off x="0" y="2795543"/>
          <a:ext cx="6263640" cy="11934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Adopting rules of procedure and rules of decorum for the hearing process</a:t>
          </a:r>
          <a:endParaRPr lang="en-US" sz="3000" kern="1200" dirty="0"/>
        </a:p>
      </dsp:txBody>
      <dsp:txXfrm>
        <a:off x="58257" y="2853800"/>
        <a:ext cx="6147126" cy="1076886"/>
      </dsp:txXfrm>
    </dsp:sp>
    <dsp:sp modelId="{93C21CD9-652B-4FF1-8555-095E3E2F6DB7}">
      <dsp:nvSpPr>
        <dsp:cNvPr id="0" name=""/>
        <dsp:cNvSpPr/>
      </dsp:nvSpPr>
      <dsp:spPr>
        <a:xfrm>
          <a:off x="0" y="4075344"/>
          <a:ext cx="6263640" cy="11934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Using virtual hearings</a:t>
          </a:r>
        </a:p>
      </dsp:txBody>
      <dsp:txXfrm>
        <a:off x="58257" y="4133601"/>
        <a:ext cx="6147126" cy="10768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BCEBC-C949-4429-9B7D-A57E39469B2C}">
      <dsp:nvSpPr>
        <dsp:cNvPr id="0" name=""/>
        <dsp:cNvSpPr/>
      </dsp:nvSpPr>
      <dsp:spPr>
        <a:xfrm>
          <a:off x="0" y="2125"/>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143620-8E7B-43BF-9902-5B8DEE752B40}">
      <dsp:nvSpPr>
        <dsp:cNvPr id="0" name=""/>
        <dsp:cNvSpPr/>
      </dsp:nvSpPr>
      <dsp:spPr>
        <a:xfrm>
          <a:off x="0" y="2125"/>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i="1" kern="1200" dirty="0"/>
            <a:t>Quid Pro Quo</a:t>
          </a:r>
          <a:r>
            <a:rPr lang="en-US" sz="2500" kern="1200" dirty="0"/>
            <a:t> </a:t>
          </a:r>
          <a:r>
            <a:rPr lang="en-US" sz="2500" i="1" kern="1200" dirty="0"/>
            <a:t>Sexual Harassment</a:t>
          </a:r>
          <a:r>
            <a:rPr lang="en-US" sz="2500" kern="1200" dirty="0"/>
            <a:t>: An employee of the University conditioning the provision of an aid, benefit, or service of the University on an individual’s participation in unwelcome sexual conduct;</a:t>
          </a:r>
        </a:p>
      </dsp:txBody>
      <dsp:txXfrm>
        <a:off x="0" y="2125"/>
        <a:ext cx="10515600" cy="1449431"/>
      </dsp:txXfrm>
    </dsp:sp>
    <dsp:sp modelId="{CE2D9FB2-A362-477C-B75C-00A6916AFEC2}">
      <dsp:nvSpPr>
        <dsp:cNvPr id="0" name=""/>
        <dsp:cNvSpPr/>
      </dsp:nvSpPr>
      <dsp:spPr>
        <a:xfrm>
          <a:off x="0" y="1451556"/>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5D8F2-3EA2-4FA8-B5D7-88599796C5B5}">
      <dsp:nvSpPr>
        <dsp:cNvPr id="0" name=""/>
        <dsp:cNvSpPr/>
      </dsp:nvSpPr>
      <dsp:spPr>
        <a:xfrm>
          <a:off x="0" y="1451556"/>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i="1" kern="1200" dirty="0"/>
            <a:t>Hostile environment</a:t>
          </a:r>
          <a:r>
            <a:rPr lang="en-US" sz="2500" kern="1200" dirty="0"/>
            <a:t>: Unwelcome conduct determined by a reasonable person to be so severe, pervasive, and objectively offensive that it effectively denies a person equal access to the recipient’s education program or activity; or</a:t>
          </a:r>
        </a:p>
      </dsp:txBody>
      <dsp:txXfrm>
        <a:off x="0" y="1451556"/>
        <a:ext cx="10515600" cy="1449431"/>
      </dsp:txXfrm>
    </dsp:sp>
    <dsp:sp modelId="{2B1D6EAA-A34B-4054-8F55-F9FAA3180F3D}">
      <dsp:nvSpPr>
        <dsp:cNvPr id="0" name=""/>
        <dsp:cNvSpPr/>
      </dsp:nvSpPr>
      <dsp:spPr>
        <a:xfrm>
          <a:off x="0" y="2900987"/>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D10227-AB2A-4AB3-B35B-EFC0EFD0754D}">
      <dsp:nvSpPr>
        <dsp:cNvPr id="0" name=""/>
        <dsp:cNvSpPr/>
      </dsp:nvSpPr>
      <dsp:spPr>
        <a:xfrm>
          <a:off x="0" y="2900987"/>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t>
          </a:r>
          <a:r>
            <a:rPr lang="en-US" sz="2500" i="1" kern="1200"/>
            <a:t>Sexual assault</a:t>
          </a:r>
          <a:r>
            <a:rPr lang="en-US" sz="2500" kern="1200"/>
            <a:t>” as defined in 20 U.S.C. 1092(f)(6)(A)(v), “</a:t>
          </a:r>
          <a:r>
            <a:rPr lang="en-US" sz="2500" i="1" kern="1200"/>
            <a:t>dating violence</a:t>
          </a:r>
          <a:r>
            <a:rPr lang="en-US" sz="2500" kern="1200"/>
            <a:t>” as defined in 34 U.S.C. 12291(a)(10), “</a:t>
          </a:r>
          <a:r>
            <a:rPr lang="en-US" sz="2500" i="1" kern="1200"/>
            <a:t>domestic violence</a:t>
          </a:r>
          <a:r>
            <a:rPr lang="en-US" sz="2500" kern="1200"/>
            <a:t>” as defined in 34 U.S.C. 12291(a)(8), or “</a:t>
          </a:r>
          <a:r>
            <a:rPr lang="en-US" sz="2500" i="1" kern="1200"/>
            <a:t>stalking</a:t>
          </a:r>
          <a:r>
            <a:rPr lang="en-US" sz="2500" kern="1200"/>
            <a:t>” as defined in 34 U.S.C. 12291(a)(30).</a:t>
          </a:r>
        </a:p>
      </dsp:txBody>
      <dsp:txXfrm>
        <a:off x="0" y="2900987"/>
        <a:ext cx="10515600" cy="14494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14A3A-C657-4B15-BAA7-C121C0BF843C}">
      <dsp:nvSpPr>
        <dsp:cNvPr id="0" name=""/>
        <dsp:cNvSpPr/>
      </dsp:nvSpPr>
      <dsp:spPr>
        <a:xfrm>
          <a:off x="0" y="44665"/>
          <a:ext cx="10143668"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(1) Conduct the hearing</a:t>
          </a:r>
        </a:p>
      </dsp:txBody>
      <dsp:txXfrm>
        <a:off x="30442" y="75107"/>
        <a:ext cx="10082784" cy="562726"/>
      </dsp:txXfrm>
    </dsp:sp>
    <dsp:sp modelId="{1070CF80-3B1C-4ED6-979F-67C930A4901B}">
      <dsp:nvSpPr>
        <dsp:cNvPr id="0" name=""/>
        <dsp:cNvSpPr/>
      </dsp:nvSpPr>
      <dsp:spPr>
        <a:xfrm>
          <a:off x="0" y="668275"/>
          <a:ext cx="10143668"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206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Enforce the Rules of Decorum</a:t>
          </a:r>
        </a:p>
        <a:p>
          <a:pPr marL="228600" lvl="1" indent="-228600" algn="l" defTabSz="889000">
            <a:lnSpc>
              <a:spcPct val="90000"/>
            </a:lnSpc>
            <a:spcBef>
              <a:spcPct val="0"/>
            </a:spcBef>
            <a:spcAft>
              <a:spcPct val="20000"/>
            </a:spcAft>
            <a:buChar char="•"/>
          </a:pPr>
          <a:r>
            <a:rPr lang="en-US" sz="2000" kern="1200" dirty="0"/>
            <a:t>Make relevancy determinations</a:t>
          </a:r>
        </a:p>
        <a:p>
          <a:pPr marL="228600" lvl="1" indent="-228600" algn="l" defTabSz="889000">
            <a:lnSpc>
              <a:spcPct val="90000"/>
            </a:lnSpc>
            <a:spcBef>
              <a:spcPct val="0"/>
            </a:spcBef>
            <a:spcAft>
              <a:spcPct val="20000"/>
            </a:spcAft>
            <a:buChar char="•"/>
          </a:pPr>
          <a:r>
            <a:rPr lang="en-US" sz="2000" kern="1200"/>
            <a:t>Ask relevant questions</a:t>
          </a:r>
        </a:p>
      </dsp:txBody>
      <dsp:txXfrm>
        <a:off x="0" y="668275"/>
        <a:ext cx="10143668" cy="1049490"/>
      </dsp:txXfrm>
    </dsp:sp>
    <dsp:sp modelId="{F2C4D760-349E-4ACA-AFE3-ADF73CA4044C}">
      <dsp:nvSpPr>
        <dsp:cNvPr id="0" name=""/>
        <dsp:cNvSpPr/>
      </dsp:nvSpPr>
      <dsp:spPr>
        <a:xfrm>
          <a:off x="0" y="1717765"/>
          <a:ext cx="10143668"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(2) Make a Written Determination of Responsibility</a:t>
          </a:r>
        </a:p>
      </dsp:txBody>
      <dsp:txXfrm>
        <a:off x="30442" y="1748207"/>
        <a:ext cx="10082784" cy="562726"/>
      </dsp:txXfrm>
    </dsp:sp>
    <dsp:sp modelId="{D1C7D2C6-8857-441B-89E6-5EAD8E8E9317}">
      <dsp:nvSpPr>
        <dsp:cNvPr id="0" name=""/>
        <dsp:cNvSpPr/>
      </dsp:nvSpPr>
      <dsp:spPr>
        <a:xfrm>
          <a:off x="0" y="2341375"/>
          <a:ext cx="10143668"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206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Findings of fact</a:t>
          </a:r>
        </a:p>
        <a:p>
          <a:pPr marL="228600" lvl="1" indent="-228600" algn="l" defTabSz="889000">
            <a:lnSpc>
              <a:spcPct val="90000"/>
            </a:lnSpc>
            <a:spcBef>
              <a:spcPct val="0"/>
            </a:spcBef>
            <a:spcAft>
              <a:spcPct val="20000"/>
            </a:spcAft>
            <a:buChar char="•"/>
          </a:pPr>
          <a:r>
            <a:rPr lang="en-US" sz="2000" kern="1200"/>
            <a:t>Conclusions regarding the application of the Policy to the facts</a:t>
          </a:r>
        </a:p>
        <a:p>
          <a:pPr marL="228600" lvl="1" indent="-228600" algn="l" defTabSz="889000">
            <a:lnSpc>
              <a:spcPct val="90000"/>
            </a:lnSpc>
            <a:spcBef>
              <a:spcPct val="0"/>
            </a:spcBef>
            <a:spcAft>
              <a:spcPct val="20000"/>
            </a:spcAft>
            <a:buChar char="•"/>
          </a:pPr>
          <a:r>
            <a:rPr lang="en-US" sz="2000" kern="1200"/>
            <a:t>A statement of, and rationale for, a determination regarding responsibility</a:t>
          </a:r>
        </a:p>
      </dsp:txBody>
      <dsp:txXfrm>
        <a:off x="0" y="2341375"/>
        <a:ext cx="10143668" cy="10494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9CE86-BD16-4383-9A89-520C6FB2F4DD}">
      <dsp:nvSpPr>
        <dsp:cNvPr id="0" name=""/>
        <dsp:cNvSpPr/>
      </dsp:nvSpPr>
      <dsp:spPr>
        <a:xfrm>
          <a:off x="0" y="581"/>
          <a:ext cx="507707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F3E9B1-31D7-4DD3-B789-37A07850D0A4}">
      <dsp:nvSpPr>
        <dsp:cNvPr id="0" name=""/>
        <dsp:cNvSpPr/>
      </dsp:nvSpPr>
      <dsp:spPr>
        <a:xfrm>
          <a:off x="0" y="581"/>
          <a:ext cx="5077071" cy="951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Information protected by a legally recognized privilege</a:t>
          </a:r>
        </a:p>
      </dsp:txBody>
      <dsp:txXfrm>
        <a:off x="0" y="581"/>
        <a:ext cx="5077071" cy="951941"/>
      </dsp:txXfrm>
    </dsp:sp>
    <dsp:sp modelId="{EB3C5E3B-D2FF-47AF-80CF-CB010E259CAA}">
      <dsp:nvSpPr>
        <dsp:cNvPr id="0" name=""/>
        <dsp:cNvSpPr/>
      </dsp:nvSpPr>
      <dsp:spPr>
        <a:xfrm>
          <a:off x="0" y="952522"/>
          <a:ext cx="507707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A029C1-864A-4BFD-A7E9-CFF75D2B050A}">
      <dsp:nvSpPr>
        <dsp:cNvPr id="0" name=""/>
        <dsp:cNvSpPr/>
      </dsp:nvSpPr>
      <dsp:spPr>
        <a:xfrm>
          <a:off x="0" y="952522"/>
          <a:ext cx="5077071" cy="951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Any party’s medical, psychological, and similar records unless waived</a:t>
          </a:r>
        </a:p>
      </dsp:txBody>
      <dsp:txXfrm>
        <a:off x="0" y="952522"/>
        <a:ext cx="5077071" cy="951941"/>
      </dsp:txXfrm>
    </dsp:sp>
    <dsp:sp modelId="{8043FFF4-0D00-42F8-BCEB-08A3D04B1BE1}">
      <dsp:nvSpPr>
        <dsp:cNvPr id="0" name=""/>
        <dsp:cNvSpPr/>
      </dsp:nvSpPr>
      <dsp:spPr>
        <a:xfrm>
          <a:off x="0" y="1904464"/>
          <a:ext cx="507707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1E949A-3DC9-4B66-A234-7CD805EED359}">
      <dsp:nvSpPr>
        <dsp:cNvPr id="0" name=""/>
        <dsp:cNvSpPr/>
      </dsp:nvSpPr>
      <dsp:spPr>
        <a:xfrm>
          <a:off x="0" y="1904464"/>
          <a:ext cx="5077071" cy="951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All questions and evidence of a complainant’s sexual predisposition</a:t>
          </a:r>
        </a:p>
      </dsp:txBody>
      <dsp:txXfrm>
        <a:off x="0" y="1904464"/>
        <a:ext cx="5077071" cy="951941"/>
      </dsp:txXfrm>
    </dsp:sp>
    <dsp:sp modelId="{909D08D2-EBE3-4905-A076-4779A0DABB00}">
      <dsp:nvSpPr>
        <dsp:cNvPr id="0" name=""/>
        <dsp:cNvSpPr/>
      </dsp:nvSpPr>
      <dsp:spPr>
        <a:xfrm>
          <a:off x="0" y="2856406"/>
          <a:ext cx="507707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917FD4-AFD9-4E10-AD6D-24E4A0111510}">
      <dsp:nvSpPr>
        <dsp:cNvPr id="0" name=""/>
        <dsp:cNvSpPr/>
      </dsp:nvSpPr>
      <dsp:spPr>
        <a:xfrm>
          <a:off x="0" y="2856406"/>
          <a:ext cx="5077071" cy="951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All questions and evidence of a complainant’s prior sexual behavior, unless offered for 2 exceptions</a:t>
          </a:r>
        </a:p>
      </dsp:txBody>
      <dsp:txXfrm>
        <a:off x="0" y="2856406"/>
        <a:ext cx="5077071" cy="951941"/>
      </dsp:txXfrm>
    </dsp:sp>
    <dsp:sp modelId="{42E1E595-14CA-438E-AF38-47750AB175D8}">
      <dsp:nvSpPr>
        <dsp:cNvPr id="0" name=""/>
        <dsp:cNvSpPr/>
      </dsp:nvSpPr>
      <dsp:spPr>
        <a:xfrm>
          <a:off x="0" y="3808348"/>
          <a:ext cx="507707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AD9D3-2E5B-49D9-8402-65FF88F63BDE}">
      <dsp:nvSpPr>
        <dsp:cNvPr id="0" name=""/>
        <dsp:cNvSpPr/>
      </dsp:nvSpPr>
      <dsp:spPr>
        <a:xfrm>
          <a:off x="0" y="3808348"/>
          <a:ext cx="5077071" cy="951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Statements of a party who has not submitted to cross examination</a:t>
          </a:r>
        </a:p>
      </dsp:txBody>
      <dsp:txXfrm>
        <a:off x="0" y="3808348"/>
        <a:ext cx="5077071" cy="9519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8BECF-759F-4916-9613-93424B4A908A}">
      <dsp:nvSpPr>
        <dsp:cNvPr id="0" name=""/>
        <dsp:cNvSpPr/>
      </dsp:nvSpPr>
      <dsp:spPr>
        <a:xfrm>
          <a:off x="0" y="111885"/>
          <a:ext cx="5077071" cy="5516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 complainant’s “sexual predisposition:”</a:t>
          </a:r>
        </a:p>
      </dsp:txBody>
      <dsp:txXfrm>
        <a:off x="26930" y="138815"/>
        <a:ext cx="5023211" cy="497795"/>
      </dsp:txXfrm>
    </dsp:sp>
    <dsp:sp modelId="{9569BF6B-78DA-44FB-BA76-AFFF12D26E8E}">
      <dsp:nvSpPr>
        <dsp:cNvPr id="0" name=""/>
        <dsp:cNvSpPr/>
      </dsp:nvSpPr>
      <dsp:spPr>
        <a:xfrm>
          <a:off x="0" y="663540"/>
          <a:ext cx="5077071"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19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Includes mode of dress, speech, and lifestyle</a:t>
          </a:r>
        </a:p>
        <a:p>
          <a:pPr marL="171450" lvl="1" indent="-171450" algn="l" defTabSz="800100">
            <a:lnSpc>
              <a:spcPct val="90000"/>
            </a:lnSpc>
            <a:spcBef>
              <a:spcPct val="0"/>
            </a:spcBef>
            <a:spcAft>
              <a:spcPct val="20000"/>
            </a:spcAft>
            <a:buChar char="•"/>
          </a:pPr>
          <a:r>
            <a:rPr lang="en-US" sz="1800" kern="1200" dirty="0"/>
            <a:t>Never relevant, no exceptions</a:t>
          </a:r>
        </a:p>
        <a:p>
          <a:pPr marL="171450" lvl="1" indent="-171450" algn="l" defTabSz="800100">
            <a:lnSpc>
              <a:spcPct val="90000"/>
            </a:lnSpc>
            <a:spcBef>
              <a:spcPct val="0"/>
            </a:spcBef>
            <a:spcAft>
              <a:spcPct val="20000"/>
            </a:spcAft>
            <a:buChar char="•"/>
          </a:pPr>
          <a:endParaRPr lang="en-US" sz="1800" kern="1200" dirty="0"/>
        </a:p>
      </dsp:txBody>
      <dsp:txXfrm>
        <a:off x="0" y="663540"/>
        <a:ext cx="5077071" cy="928395"/>
      </dsp:txXfrm>
    </dsp:sp>
    <dsp:sp modelId="{BCC0B185-36F7-424D-9193-EAB506E7C5C7}">
      <dsp:nvSpPr>
        <dsp:cNvPr id="0" name=""/>
        <dsp:cNvSpPr/>
      </dsp:nvSpPr>
      <dsp:spPr>
        <a:xfrm>
          <a:off x="0" y="1591935"/>
          <a:ext cx="5077071" cy="55165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 complainant’s prior sexual behavior:</a:t>
          </a:r>
        </a:p>
      </dsp:txBody>
      <dsp:txXfrm>
        <a:off x="26930" y="1618865"/>
        <a:ext cx="5023211" cy="497795"/>
      </dsp:txXfrm>
    </dsp:sp>
    <dsp:sp modelId="{64F64B4C-384E-45D7-A8CB-36A056F0985D}">
      <dsp:nvSpPr>
        <dsp:cNvPr id="0" name=""/>
        <dsp:cNvSpPr/>
      </dsp:nvSpPr>
      <dsp:spPr>
        <a:xfrm>
          <a:off x="0" y="2143590"/>
          <a:ext cx="5077071" cy="2999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19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Includes activities such as physical conduct like sexual intercourse and sexual contact, or activities that imply physical conduct like use of contraceptives. Also includes “behavior of the mind,” like fantasies.</a:t>
          </a:r>
        </a:p>
        <a:p>
          <a:pPr marL="171450" lvl="1" indent="-171450" algn="l" defTabSz="800100">
            <a:lnSpc>
              <a:spcPct val="90000"/>
            </a:lnSpc>
            <a:spcBef>
              <a:spcPct val="0"/>
            </a:spcBef>
            <a:spcAft>
              <a:spcPct val="20000"/>
            </a:spcAft>
            <a:buChar char="•"/>
          </a:pPr>
          <a:r>
            <a:rPr lang="en-US" sz="1800" kern="1200"/>
            <a:t>Not relevant unless offered to show:</a:t>
          </a:r>
        </a:p>
        <a:p>
          <a:pPr marL="342900" lvl="2" indent="-171450" algn="l" defTabSz="800100">
            <a:lnSpc>
              <a:spcPct val="90000"/>
            </a:lnSpc>
            <a:spcBef>
              <a:spcPct val="0"/>
            </a:spcBef>
            <a:spcAft>
              <a:spcPct val="20000"/>
            </a:spcAft>
            <a:buChar char="•"/>
          </a:pPr>
          <a:r>
            <a:rPr lang="en-US" sz="1800" kern="1200"/>
            <a:t>Someone other than the Respondent committed the conduct alleged</a:t>
          </a:r>
        </a:p>
        <a:p>
          <a:pPr marL="342900" lvl="2" indent="-171450" algn="l" defTabSz="800100">
            <a:lnSpc>
              <a:spcPct val="90000"/>
            </a:lnSpc>
            <a:spcBef>
              <a:spcPct val="0"/>
            </a:spcBef>
            <a:spcAft>
              <a:spcPct val="20000"/>
            </a:spcAft>
            <a:buChar char="•"/>
          </a:pPr>
          <a:r>
            <a:rPr lang="en-US" sz="1800" kern="1200"/>
            <a:t>Concern specific instances of Complainant’s prior behavior with Respondent and are offered to prove consent</a:t>
          </a:r>
        </a:p>
      </dsp:txBody>
      <dsp:txXfrm>
        <a:off x="0" y="2143590"/>
        <a:ext cx="5077071" cy="299943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38D6E4-6D38-4015-A232-78BBC17CFE35}"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C8B2D-61C6-480B-B462-730ABB674A0E}" type="slidenum">
              <a:rPr lang="en-US" smtClean="0"/>
              <a:t>‹#›</a:t>
            </a:fld>
            <a:endParaRPr lang="en-US"/>
          </a:p>
        </p:txBody>
      </p:sp>
    </p:spTree>
    <p:extLst>
      <p:ext uri="{BB962C8B-B14F-4D97-AF65-F5344CB8AC3E}">
        <p14:creationId xmlns:p14="http://schemas.microsoft.com/office/powerpoint/2010/main" val="247047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a:t>
            </a:fld>
            <a:endParaRPr lang="en-US"/>
          </a:p>
        </p:txBody>
      </p:sp>
    </p:spTree>
    <p:extLst>
      <p:ext uri="{BB962C8B-B14F-4D97-AF65-F5344CB8AC3E}">
        <p14:creationId xmlns:p14="http://schemas.microsoft.com/office/powerpoint/2010/main" val="640497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10</a:t>
            </a:fld>
            <a:endParaRPr lang="en-US"/>
          </a:p>
        </p:txBody>
      </p:sp>
    </p:spTree>
    <p:extLst>
      <p:ext uri="{BB962C8B-B14F-4D97-AF65-F5344CB8AC3E}">
        <p14:creationId xmlns:p14="http://schemas.microsoft.com/office/powerpoint/2010/main" val="3406222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11</a:t>
            </a:fld>
            <a:endParaRPr lang="en-US"/>
          </a:p>
        </p:txBody>
      </p:sp>
    </p:spTree>
    <p:extLst>
      <p:ext uri="{BB962C8B-B14F-4D97-AF65-F5344CB8AC3E}">
        <p14:creationId xmlns:p14="http://schemas.microsoft.com/office/powerpoint/2010/main" val="2937105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12</a:t>
            </a:fld>
            <a:endParaRPr lang="en-US"/>
          </a:p>
        </p:txBody>
      </p:sp>
    </p:spTree>
    <p:extLst>
      <p:ext uri="{BB962C8B-B14F-4D97-AF65-F5344CB8AC3E}">
        <p14:creationId xmlns:p14="http://schemas.microsoft.com/office/powerpoint/2010/main" val="684038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13</a:t>
            </a:fld>
            <a:endParaRPr lang="en-US"/>
          </a:p>
        </p:txBody>
      </p:sp>
    </p:spTree>
    <p:extLst>
      <p:ext uri="{BB962C8B-B14F-4D97-AF65-F5344CB8AC3E}">
        <p14:creationId xmlns:p14="http://schemas.microsoft.com/office/powerpoint/2010/main" val="4003570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14</a:t>
            </a:fld>
            <a:endParaRPr lang="en-US"/>
          </a:p>
        </p:txBody>
      </p:sp>
    </p:spTree>
    <p:extLst>
      <p:ext uri="{BB962C8B-B14F-4D97-AF65-F5344CB8AC3E}">
        <p14:creationId xmlns:p14="http://schemas.microsoft.com/office/powerpoint/2010/main" val="2807865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15</a:t>
            </a:fld>
            <a:endParaRPr lang="en-US"/>
          </a:p>
        </p:txBody>
      </p:sp>
    </p:spTree>
    <p:extLst>
      <p:ext uri="{BB962C8B-B14F-4D97-AF65-F5344CB8AC3E}">
        <p14:creationId xmlns:p14="http://schemas.microsoft.com/office/powerpoint/2010/main" val="1052039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16</a:t>
            </a:fld>
            <a:endParaRPr lang="en-US"/>
          </a:p>
        </p:txBody>
      </p:sp>
    </p:spTree>
    <p:extLst>
      <p:ext uri="{BB962C8B-B14F-4D97-AF65-F5344CB8AC3E}">
        <p14:creationId xmlns:p14="http://schemas.microsoft.com/office/powerpoint/2010/main" val="1546225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17</a:t>
            </a:fld>
            <a:endParaRPr lang="en-US"/>
          </a:p>
        </p:txBody>
      </p:sp>
    </p:spTree>
    <p:extLst>
      <p:ext uri="{BB962C8B-B14F-4D97-AF65-F5344CB8AC3E}">
        <p14:creationId xmlns:p14="http://schemas.microsoft.com/office/powerpoint/2010/main" val="2347056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18</a:t>
            </a:fld>
            <a:endParaRPr lang="en-US"/>
          </a:p>
        </p:txBody>
      </p:sp>
    </p:spTree>
    <p:extLst>
      <p:ext uri="{BB962C8B-B14F-4D97-AF65-F5344CB8AC3E}">
        <p14:creationId xmlns:p14="http://schemas.microsoft.com/office/powerpoint/2010/main" val="3366038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19</a:t>
            </a:fld>
            <a:endParaRPr lang="en-US"/>
          </a:p>
        </p:txBody>
      </p:sp>
    </p:spTree>
    <p:extLst>
      <p:ext uri="{BB962C8B-B14F-4D97-AF65-F5344CB8AC3E}">
        <p14:creationId xmlns:p14="http://schemas.microsoft.com/office/powerpoint/2010/main" val="1780032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a:t>
            </a:fld>
            <a:endParaRPr lang="en-US"/>
          </a:p>
        </p:txBody>
      </p:sp>
    </p:spTree>
    <p:extLst>
      <p:ext uri="{BB962C8B-B14F-4D97-AF65-F5344CB8AC3E}">
        <p14:creationId xmlns:p14="http://schemas.microsoft.com/office/powerpoint/2010/main" val="3735135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20</a:t>
            </a:fld>
            <a:endParaRPr lang="en-US"/>
          </a:p>
        </p:txBody>
      </p:sp>
    </p:spTree>
    <p:extLst>
      <p:ext uri="{BB962C8B-B14F-4D97-AF65-F5344CB8AC3E}">
        <p14:creationId xmlns:p14="http://schemas.microsoft.com/office/powerpoint/2010/main" val="1834144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21</a:t>
            </a:fld>
            <a:endParaRPr lang="en-US"/>
          </a:p>
        </p:txBody>
      </p:sp>
    </p:spTree>
    <p:extLst>
      <p:ext uri="{BB962C8B-B14F-4D97-AF65-F5344CB8AC3E}">
        <p14:creationId xmlns:p14="http://schemas.microsoft.com/office/powerpoint/2010/main" val="1980993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22</a:t>
            </a:fld>
            <a:endParaRPr lang="en-US"/>
          </a:p>
        </p:txBody>
      </p:sp>
    </p:spTree>
    <p:extLst>
      <p:ext uri="{BB962C8B-B14F-4D97-AF65-F5344CB8AC3E}">
        <p14:creationId xmlns:p14="http://schemas.microsoft.com/office/powerpoint/2010/main" val="740974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23</a:t>
            </a:fld>
            <a:endParaRPr lang="en-US"/>
          </a:p>
        </p:txBody>
      </p:sp>
    </p:spTree>
    <p:extLst>
      <p:ext uri="{BB962C8B-B14F-4D97-AF65-F5344CB8AC3E}">
        <p14:creationId xmlns:p14="http://schemas.microsoft.com/office/powerpoint/2010/main" val="3570340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24</a:t>
            </a:fld>
            <a:endParaRPr lang="en-US"/>
          </a:p>
        </p:txBody>
      </p:sp>
    </p:spTree>
    <p:extLst>
      <p:ext uri="{BB962C8B-B14F-4D97-AF65-F5344CB8AC3E}">
        <p14:creationId xmlns:p14="http://schemas.microsoft.com/office/powerpoint/2010/main" val="3372846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25</a:t>
            </a:fld>
            <a:endParaRPr lang="en-US"/>
          </a:p>
        </p:txBody>
      </p:sp>
    </p:spTree>
    <p:extLst>
      <p:ext uri="{BB962C8B-B14F-4D97-AF65-F5344CB8AC3E}">
        <p14:creationId xmlns:p14="http://schemas.microsoft.com/office/powerpoint/2010/main" val="1010916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26</a:t>
            </a:fld>
            <a:endParaRPr lang="en-US"/>
          </a:p>
        </p:txBody>
      </p:sp>
    </p:spTree>
    <p:extLst>
      <p:ext uri="{BB962C8B-B14F-4D97-AF65-F5344CB8AC3E}">
        <p14:creationId xmlns:p14="http://schemas.microsoft.com/office/powerpoint/2010/main" val="2440317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27</a:t>
            </a:fld>
            <a:endParaRPr lang="en-US"/>
          </a:p>
        </p:txBody>
      </p:sp>
    </p:spTree>
    <p:extLst>
      <p:ext uri="{BB962C8B-B14F-4D97-AF65-F5344CB8AC3E}">
        <p14:creationId xmlns:p14="http://schemas.microsoft.com/office/powerpoint/2010/main" val="34294015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28</a:t>
            </a:fld>
            <a:endParaRPr lang="en-US"/>
          </a:p>
        </p:txBody>
      </p:sp>
    </p:spTree>
    <p:extLst>
      <p:ext uri="{BB962C8B-B14F-4D97-AF65-F5344CB8AC3E}">
        <p14:creationId xmlns:p14="http://schemas.microsoft.com/office/powerpoint/2010/main" val="40456914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29</a:t>
            </a:fld>
            <a:endParaRPr lang="en-US"/>
          </a:p>
        </p:txBody>
      </p:sp>
    </p:spTree>
    <p:extLst>
      <p:ext uri="{BB962C8B-B14F-4D97-AF65-F5344CB8AC3E}">
        <p14:creationId xmlns:p14="http://schemas.microsoft.com/office/powerpoint/2010/main" val="3153162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a:t>
            </a:fld>
            <a:endParaRPr lang="en-US"/>
          </a:p>
        </p:txBody>
      </p:sp>
    </p:spTree>
    <p:extLst>
      <p:ext uri="{BB962C8B-B14F-4D97-AF65-F5344CB8AC3E}">
        <p14:creationId xmlns:p14="http://schemas.microsoft.com/office/powerpoint/2010/main" val="3610519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11C8B2D-61C6-480B-B462-730ABB674A0E}" type="slidenum">
              <a:rPr lang="en-US" smtClean="0"/>
              <a:t>30</a:t>
            </a:fld>
            <a:endParaRPr lang="en-US"/>
          </a:p>
        </p:txBody>
      </p:sp>
    </p:spTree>
    <p:extLst>
      <p:ext uri="{BB962C8B-B14F-4D97-AF65-F5344CB8AC3E}">
        <p14:creationId xmlns:p14="http://schemas.microsoft.com/office/powerpoint/2010/main" val="1416143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11C8B2D-61C6-480B-B462-730ABB674A0E}" type="slidenum">
              <a:rPr lang="en-US" smtClean="0"/>
              <a:t>31</a:t>
            </a:fld>
            <a:endParaRPr lang="en-US"/>
          </a:p>
        </p:txBody>
      </p:sp>
    </p:spTree>
    <p:extLst>
      <p:ext uri="{BB962C8B-B14F-4D97-AF65-F5344CB8AC3E}">
        <p14:creationId xmlns:p14="http://schemas.microsoft.com/office/powerpoint/2010/main" val="1327187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32</a:t>
            </a:fld>
            <a:endParaRPr lang="en-US"/>
          </a:p>
        </p:txBody>
      </p:sp>
    </p:spTree>
    <p:extLst>
      <p:ext uri="{BB962C8B-B14F-4D97-AF65-F5344CB8AC3E}">
        <p14:creationId xmlns:p14="http://schemas.microsoft.com/office/powerpoint/2010/main" val="1969297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33</a:t>
            </a:fld>
            <a:endParaRPr lang="en-US"/>
          </a:p>
        </p:txBody>
      </p:sp>
    </p:spTree>
    <p:extLst>
      <p:ext uri="{BB962C8B-B14F-4D97-AF65-F5344CB8AC3E}">
        <p14:creationId xmlns:p14="http://schemas.microsoft.com/office/powerpoint/2010/main" val="3898553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34</a:t>
            </a:fld>
            <a:endParaRPr lang="en-US"/>
          </a:p>
        </p:txBody>
      </p:sp>
    </p:spTree>
    <p:extLst>
      <p:ext uri="{BB962C8B-B14F-4D97-AF65-F5344CB8AC3E}">
        <p14:creationId xmlns:p14="http://schemas.microsoft.com/office/powerpoint/2010/main" val="26635409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35</a:t>
            </a:fld>
            <a:endParaRPr lang="en-US"/>
          </a:p>
        </p:txBody>
      </p:sp>
    </p:spTree>
    <p:extLst>
      <p:ext uri="{BB962C8B-B14F-4D97-AF65-F5344CB8AC3E}">
        <p14:creationId xmlns:p14="http://schemas.microsoft.com/office/powerpoint/2010/main" val="41914038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11C8B2D-61C6-480B-B462-730ABB674A0E}" type="slidenum">
              <a:rPr lang="en-US" smtClean="0"/>
              <a:t>36</a:t>
            </a:fld>
            <a:endParaRPr lang="en-US"/>
          </a:p>
        </p:txBody>
      </p:sp>
    </p:spTree>
    <p:extLst>
      <p:ext uri="{BB962C8B-B14F-4D97-AF65-F5344CB8AC3E}">
        <p14:creationId xmlns:p14="http://schemas.microsoft.com/office/powerpoint/2010/main" val="7088824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37</a:t>
            </a:fld>
            <a:endParaRPr lang="en-US"/>
          </a:p>
        </p:txBody>
      </p:sp>
    </p:spTree>
    <p:extLst>
      <p:ext uri="{BB962C8B-B14F-4D97-AF65-F5344CB8AC3E}">
        <p14:creationId xmlns:p14="http://schemas.microsoft.com/office/powerpoint/2010/main" val="2392024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38</a:t>
            </a:fld>
            <a:endParaRPr lang="en-US"/>
          </a:p>
        </p:txBody>
      </p:sp>
    </p:spTree>
    <p:extLst>
      <p:ext uri="{BB962C8B-B14F-4D97-AF65-F5344CB8AC3E}">
        <p14:creationId xmlns:p14="http://schemas.microsoft.com/office/powerpoint/2010/main" val="17596085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39</a:t>
            </a:fld>
            <a:endParaRPr lang="en-US"/>
          </a:p>
        </p:txBody>
      </p:sp>
    </p:spTree>
    <p:extLst>
      <p:ext uri="{BB962C8B-B14F-4D97-AF65-F5344CB8AC3E}">
        <p14:creationId xmlns:p14="http://schemas.microsoft.com/office/powerpoint/2010/main" val="1464019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a:t>
            </a:fld>
            <a:endParaRPr lang="en-US"/>
          </a:p>
        </p:txBody>
      </p:sp>
    </p:spTree>
    <p:extLst>
      <p:ext uri="{BB962C8B-B14F-4D97-AF65-F5344CB8AC3E}">
        <p14:creationId xmlns:p14="http://schemas.microsoft.com/office/powerpoint/2010/main" val="6146070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40</a:t>
            </a:fld>
            <a:endParaRPr lang="en-US"/>
          </a:p>
        </p:txBody>
      </p:sp>
    </p:spTree>
    <p:extLst>
      <p:ext uri="{BB962C8B-B14F-4D97-AF65-F5344CB8AC3E}">
        <p14:creationId xmlns:p14="http://schemas.microsoft.com/office/powerpoint/2010/main" val="2645912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41</a:t>
            </a:fld>
            <a:endParaRPr lang="en-US"/>
          </a:p>
        </p:txBody>
      </p:sp>
    </p:spTree>
    <p:extLst>
      <p:ext uri="{BB962C8B-B14F-4D97-AF65-F5344CB8AC3E}">
        <p14:creationId xmlns:p14="http://schemas.microsoft.com/office/powerpoint/2010/main" val="8447055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42</a:t>
            </a:fld>
            <a:endParaRPr lang="en-US"/>
          </a:p>
        </p:txBody>
      </p:sp>
    </p:spTree>
    <p:extLst>
      <p:ext uri="{BB962C8B-B14F-4D97-AF65-F5344CB8AC3E}">
        <p14:creationId xmlns:p14="http://schemas.microsoft.com/office/powerpoint/2010/main" val="18947329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43</a:t>
            </a:fld>
            <a:endParaRPr lang="en-US"/>
          </a:p>
        </p:txBody>
      </p:sp>
    </p:spTree>
    <p:extLst>
      <p:ext uri="{BB962C8B-B14F-4D97-AF65-F5344CB8AC3E}">
        <p14:creationId xmlns:p14="http://schemas.microsoft.com/office/powerpoint/2010/main" val="41049986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44</a:t>
            </a:fld>
            <a:endParaRPr lang="en-US"/>
          </a:p>
        </p:txBody>
      </p:sp>
    </p:spTree>
    <p:extLst>
      <p:ext uri="{BB962C8B-B14F-4D97-AF65-F5344CB8AC3E}">
        <p14:creationId xmlns:p14="http://schemas.microsoft.com/office/powerpoint/2010/main" val="6392872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45</a:t>
            </a:fld>
            <a:endParaRPr lang="en-US"/>
          </a:p>
        </p:txBody>
      </p:sp>
    </p:spTree>
    <p:extLst>
      <p:ext uri="{BB962C8B-B14F-4D97-AF65-F5344CB8AC3E}">
        <p14:creationId xmlns:p14="http://schemas.microsoft.com/office/powerpoint/2010/main" val="19923242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1C8B2D-61C6-480B-B462-730ABB674A0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74853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47</a:t>
            </a:fld>
            <a:endParaRPr lang="en-US"/>
          </a:p>
        </p:txBody>
      </p:sp>
    </p:spTree>
    <p:extLst>
      <p:ext uri="{BB962C8B-B14F-4D97-AF65-F5344CB8AC3E}">
        <p14:creationId xmlns:p14="http://schemas.microsoft.com/office/powerpoint/2010/main" val="32890137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48</a:t>
            </a:fld>
            <a:endParaRPr lang="en-US"/>
          </a:p>
        </p:txBody>
      </p:sp>
    </p:spTree>
    <p:extLst>
      <p:ext uri="{BB962C8B-B14F-4D97-AF65-F5344CB8AC3E}">
        <p14:creationId xmlns:p14="http://schemas.microsoft.com/office/powerpoint/2010/main" val="17404566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49</a:t>
            </a:fld>
            <a:endParaRPr lang="en-US"/>
          </a:p>
        </p:txBody>
      </p:sp>
    </p:spTree>
    <p:extLst>
      <p:ext uri="{BB962C8B-B14F-4D97-AF65-F5344CB8AC3E}">
        <p14:creationId xmlns:p14="http://schemas.microsoft.com/office/powerpoint/2010/main" val="4161718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a:t>
            </a:fld>
            <a:endParaRPr lang="en-US"/>
          </a:p>
        </p:txBody>
      </p:sp>
    </p:spTree>
    <p:extLst>
      <p:ext uri="{BB962C8B-B14F-4D97-AF65-F5344CB8AC3E}">
        <p14:creationId xmlns:p14="http://schemas.microsoft.com/office/powerpoint/2010/main" val="3775304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50</a:t>
            </a:fld>
            <a:endParaRPr lang="en-US"/>
          </a:p>
        </p:txBody>
      </p:sp>
    </p:spTree>
    <p:extLst>
      <p:ext uri="{BB962C8B-B14F-4D97-AF65-F5344CB8AC3E}">
        <p14:creationId xmlns:p14="http://schemas.microsoft.com/office/powerpoint/2010/main" val="36503135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51</a:t>
            </a:fld>
            <a:endParaRPr lang="en-US"/>
          </a:p>
        </p:txBody>
      </p:sp>
    </p:spTree>
    <p:extLst>
      <p:ext uri="{BB962C8B-B14F-4D97-AF65-F5344CB8AC3E}">
        <p14:creationId xmlns:p14="http://schemas.microsoft.com/office/powerpoint/2010/main" val="25437317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52</a:t>
            </a:fld>
            <a:endParaRPr lang="en-US"/>
          </a:p>
        </p:txBody>
      </p:sp>
    </p:spTree>
    <p:extLst>
      <p:ext uri="{BB962C8B-B14F-4D97-AF65-F5344CB8AC3E}">
        <p14:creationId xmlns:p14="http://schemas.microsoft.com/office/powerpoint/2010/main" val="41392620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53</a:t>
            </a:fld>
            <a:endParaRPr lang="en-US"/>
          </a:p>
        </p:txBody>
      </p:sp>
    </p:spTree>
    <p:extLst>
      <p:ext uri="{BB962C8B-B14F-4D97-AF65-F5344CB8AC3E}">
        <p14:creationId xmlns:p14="http://schemas.microsoft.com/office/powerpoint/2010/main" val="40507487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55</a:t>
            </a:fld>
            <a:endParaRPr lang="en-US"/>
          </a:p>
        </p:txBody>
      </p:sp>
    </p:spTree>
    <p:extLst>
      <p:ext uri="{BB962C8B-B14F-4D97-AF65-F5344CB8AC3E}">
        <p14:creationId xmlns:p14="http://schemas.microsoft.com/office/powerpoint/2010/main" val="11351774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56</a:t>
            </a:fld>
            <a:endParaRPr lang="en-US"/>
          </a:p>
        </p:txBody>
      </p:sp>
    </p:spTree>
    <p:extLst>
      <p:ext uri="{BB962C8B-B14F-4D97-AF65-F5344CB8AC3E}">
        <p14:creationId xmlns:p14="http://schemas.microsoft.com/office/powerpoint/2010/main" val="32677818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57</a:t>
            </a:fld>
            <a:endParaRPr lang="en-US"/>
          </a:p>
        </p:txBody>
      </p:sp>
    </p:spTree>
    <p:extLst>
      <p:ext uri="{BB962C8B-B14F-4D97-AF65-F5344CB8AC3E}">
        <p14:creationId xmlns:p14="http://schemas.microsoft.com/office/powerpoint/2010/main" val="21959984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58</a:t>
            </a:fld>
            <a:endParaRPr lang="en-US"/>
          </a:p>
        </p:txBody>
      </p:sp>
    </p:spTree>
    <p:extLst>
      <p:ext uri="{BB962C8B-B14F-4D97-AF65-F5344CB8AC3E}">
        <p14:creationId xmlns:p14="http://schemas.microsoft.com/office/powerpoint/2010/main" val="42223333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59</a:t>
            </a:fld>
            <a:endParaRPr lang="en-US"/>
          </a:p>
        </p:txBody>
      </p:sp>
    </p:spTree>
    <p:extLst>
      <p:ext uri="{BB962C8B-B14F-4D97-AF65-F5344CB8AC3E}">
        <p14:creationId xmlns:p14="http://schemas.microsoft.com/office/powerpoint/2010/main" val="18452003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61</a:t>
            </a:fld>
            <a:endParaRPr lang="en-US"/>
          </a:p>
        </p:txBody>
      </p:sp>
    </p:spTree>
    <p:extLst>
      <p:ext uri="{BB962C8B-B14F-4D97-AF65-F5344CB8AC3E}">
        <p14:creationId xmlns:p14="http://schemas.microsoft.com/office/powerpoint/2010/main" val="2554156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a:t>
            </a:fld>
            <a:endParaRPr lang="en-US"/>
          </a:p>
        </p:txBody>
      </p:sp>
    </p:spTree>
    <p:extLst>
      <p:ext uri="{BB962C8B-B14F-4D97-AF65-F5344CB8AC3E}">
        <p14:creationId xmlns:p14="http://schemas.microsoft.com/office/powerpoint/2010/main" val="428294026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62</a:t>
            </a:fld>
            <a:endParaRPr lang="en-US"/>
          </a:p>
        </p:txBody>
      </p:sp>
    </p:spTree>
    <p:extLst>
      <p:ext uri="{BB962C8B-B14F-4D97-AF65-F5344CB8AC3E}">
        <p14:creationId xmlns:p14="http://schemas.microsoft.com/office/powerpoint/2010/main" val="94034716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63</a:t>
            </a:fld>
            <a:endParaRPr lang="en-US"/>
          </a:p>
        </p:txBody>
      </p:sp>
    </p:spTree>
    <p:extLst>
      <p:ext uri="{BB962C8B-B14F-4D97-AF65-F5344CB8AC3E}">
        <p14:creationId xmlns:p14="http://schemas.microsoft.com/office/powerpoint/2010/main" val="233509612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64</a:t>
            </a:fld>
            <a:endParaRPr lang="en-US"/>
          </a:p>
        </p:txBody>
      </p:sp>
    </p:spTree>
    <p:extLst>
      <p:ext uri="{BB962C8B-B14F-4D97-AF65-F5344CB8AC3E}">
        <p14:creationId xmlns:p14="http://schemas.microsoft.com/office/powerpoint/2010/main" val="36126177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65</a:t>
            </a:fld>
            <a:endParaRPr lang="en-US"/>
          </a:p>
        </p:txBody>
      </p:sp>
    </p:spTree>
    <p:extLst>
      <p:ext uri="{BB962C8B-B14F-4D97-AF65-F5344CB8AC3E}">
        <p14:creationId xmlns:p14="http://schemas.microsoft.com/office/powerpoint/2010/main" val="66830293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66</a:t>
            </a:fld>
            <a:endParaRPr lang="en-US"/>
          </a:p>
        </p:txBody>
      </p:sp>
    </p:spTree>
    <p:extLst>
      <p:ext uri="{BB962C8B-B14F-4D97-AF65-F5344CB8AC3E}">
        <p14:creationId xmlns:p14="http://schemas.microsoft.com/office/powerpoint/2010/main" val="38355303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67</a:t>
            </a:fld>
            <a:endParaRPr lang="en-US"/>
          </a:p>
        </p:txBody>
      </p:sp>
    </p:spTree>
    <p:extLst>
      <p:ext uri="{BB962C8B-B14F-4D97-AF65-F5344CB8AC3E}">
        <p14:creationId xmlns:p14="http://schemas.microsoft.com/office/powerpoint/2010/main" val="6234214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68</a:t>
            </a:fld>
            <a:endParaRPr lang="en-US"/>
          </a:p>
        </p:txBody>
      </p:sp>
    </p:spTree>
    <p:extLst>
      <p:ext uri="{BB962C8B-B14F-4D97-AF65-F5344CB8AC3E}">
        <p14:creationId xmlns:p14="http://schemas.microsoft.com/office/powerpoint/2010/main" val="248549729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69</a:t>
            </a:fld>
            <a:endParaRPr lang="en-US"/>
          </a:p>
        </p:txBody>
      </p:sp>
    </p:spTree>
    <p:extLst>
      <p:ext uri="{BB962C8B-B14F-4D97-AF65-F5344CB8AC3E}">
        <p14:creationId xmlns:p14="http://schemas.microsoft.com/office/powerpoint/2010/main" val="352357131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71</a:t>
            </a:fld>
            <a:endParaRPr lang="en-US"/>
          </a:p>
        </p:txBody>
      </p:sp>
    </p:spTree>
    <p:extLst>
      <p:ext uri="{BB962C8B-B14F-4D97-AF65-F5344CB8AC3E}">
        <p14:creationId xmlns:p14="http://schemas.microsoft.com/office/powerpoint/2010/main" val="3492041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73</a:t>
            </a:fld>
            <a:endParaRPr lang="en-US"/>
          </a:p>
        </p:txBody>
      </p:sp>
    </p:spTree>
    <p:extLst>
      <p:ext uri="{BB962C8B-B14F-4D97-AF65-F5344CB8AC3E}">
        <p14:creationId xmlns:p14="http://schemas.microsoft.com/office/powerpoint/2010/main" val="73485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7</a:t>
            </a:fld>
            <a:endParaRPr lang="en-US"/>
          </a:p>
        </p:txBody>
      </p:sp>
    </p:spTree>
    <p:extLst>
      <p:ext uri="{BB962C8B-B14F-4D97-AF65-F5344CB8AC3E}">
        <p14:creationId xmlns:p14="http://schemas.microsoft.com/office/powerpoint/2010/main" val="248383754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74</a:t>
            </a:fld>
            <a:endParaRPr lang="en-US"/>
          </a:p>
        </p:txBody>
      </p:sp>
    </p:spTree>
    <p:extLst>
      <p:ext uri="{BB962C8B-B14F-4D97-AF65-F5344CB8AC3E}">
        <p14:creationId xmlns:p14="http://schemas.microsoft.com/office/powerpoint/2010/main" val="368537316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75</a:t>
            </a:fld>
            <a:endParaRPr lang="en-US"/>
          </a:p>
        </p:txBody>
      </p:sp>
    </p:spTree>
    <p:extLst>
      <p:ext uri="{BB962C8B-B14F-4D97-AF65-F5344CB8AC3E}">
        <p14:creationId xmlns:p14="http://schemas.microsoft.com/office/powerpoint/2010/main" val="406182718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76</a:t>
            </a:fld>
            <a:endParaRPr lang="en-US"/>
          </a:p>
        </p:txBody>
      </p:sp>
    </p:spTree>
    <p:extLst>
      <p:ext uri="{BB962C8B-B14F-4D97-AF65-F5344CB8AC3E}">
        <p14:creationId xmlns:p14="http://schemas.microsoft.com/office/powerpoint/2010/main" val="4122419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8</a:t>
            </a:fld>
            <a:endParaRPr lang="en-US"/>
          </a:p>
        </p:txBody>
      </p:sp>
    </p:spTree>
    <p:extLst>
      <p:ext uri="{BB962C8B-B14F-4D97-AF65-F5344CB8AC3E}">
        <p14:creationId xmlns:p14="http://schemas.microsoft.com/office/powerpoint/2010/main" val="999609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1C8B2D-61C6-480B-B462-730ABB674A0E}" type="slidenum">
              <a:rPr lang="en-US" smtClean="0"/>
              <a:t>9</a:t>
            </a:fld>
            <a:endParaRPr lang="en-US"/>
          </a:p>
        </p:txBody>
      </p:sp>
    </p:spTree>
    <p:extLst>
      <p:ext uri="{BB962C8B-B14F-4D97-AF65-F5344CB8AC3E}">
        <p14:creationId xmlns:p14="http://schemas.microsoft.com/office/powerpoint/2010/main" val="3603364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EDC0-90ED-4039-AE02-6FF5338F5C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36DE85-7A97-472A-9B8F-5E2A2620BB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490A27-3ADA-4199-985D-1EC264A0504C}"/>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5" name="Footer Placeholder 4">
            <a:extLst>
              <a:ext uri="{FF2B5EF4-FFF2-40B4-BE49-F238E27FC236}">
                <a16:creationId xmlns:a16="http://schemas.microsoft.com/office/drawing/2014/main" id="{4164F8A3-3979-44F4-96A3-ADD52E7C1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20C831-9939-44F7-94DD-AE97AB4435D1}"/>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1456202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0099-EBD9-4124-B92C-DBC8F595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951C54-9029-4F92-9F05-D4F18FEAA9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C7413-5B10-4919-B1C2-C755DA13DF97}"/>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5" name="Footer Placeholder 4">
            <a:extLst>
              <a:ext uri="{FF2B5EF4-FFF2-40B4-BE49-F238E27FC236}">
                <a16:creationId xmlns:a16="http://schemas.microsoft.com/office/drawing/2014/main" id="{D843B789-6589-4A74-899E-887BCE1C9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5DD56-9C1B-4AAA-8C4F-5CAD392EB4B5}"/>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186411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0AF72-73BA-4414-8A2D-59EC275BF1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C79E24-B7AA-4F6B-8DFF-DFA1247A8A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85982-0D2B-45F6-A74F-B4856A51C553}"/>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5" name="Footer Placeholder 4">
            <a:extLst>
              <a:ext uri="{FF2B5EF4-FFF2-40B4-BE49-F238E27FC236}">
                <a16:creationId xmlns:a16="http://schemas.microsoft.com/office/drawing/2014/main" id="{C036D3A5-3C5D-4711-9F93-07098F7F0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6A131-3ED3-4EC5-8A8C-537B83B12474}"/>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294167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1FA0-D5A9-4F0D-BEE6-E145B40B50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6EB0C8-EB4E-42BB-A35C-F4DCA5EC87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086BE-F0BA-4F17-9086-5B7B36522FFC}"/>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5" name="Footer Placeholder 4">
            <a:extLst>
              <a:ext uri="{FF2B5EF4-FFF2-40B4-BE49-F238E27FC236}">
                <a16:creationId xmlns:a16="http://schemas.microsoft.com/office/drawing/2014/main" id="{01DD1668-46AE-4C8A-BD1F-8CB896F35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D6629-2013-43CE-8429-549D1FF3E05A}"/>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263489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CB151-6A8A-42C6-ACD9-9686A2084E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8E4929-AB25-4C94-BC21-4ADE1384A9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29F544-F56C-4983-9FCB-5B572CDFA1ED}"/>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5" name="Footer Placeholder 4">
            <a:extLst>
              <a:ext uri="{FF2B5EF4-FFF2-40B4-BE49-F238E27FC236}">
                <a16:creationId xmlns:a16="http://schemas.microsoft.com/office/drawing/2014/main" id="{EC7434CE-1D17-48D2-8B98-D124EFE75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C94E3-D136-457D-9023-CA3C22DFABA7}"/>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341138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4FC8-14AB-4749-9C0F-83EA3388D2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7C6E7-43E8-4315-BF47-75880D694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1825F2-FD6F-466E-8ACC-128520F0B8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9C5EBC-5A7C-4F16-8BF2-93D8A21FB77B}"/>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6" name="Footer Placeholder 5">
            <a:extLst>
              <a:ext uri="{FF2B5EF4-FFF2-40B4-BE49-F238E27FC236}">
                <a16:creationId xmlns:a16="http://schemas.microsoft.com/office/drawing/2014/main" id="{673DE1CC-8308-4395-A695-8EE70094D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5971D3-7264-410A-8D34-117E9989CCAD}"/>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187740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336D-8C37-457A-850B-FC693ABA25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874FF-043D-41AA-A72D-18566B4AF7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DE2AD1-6F4D-437B-90D7-00819D9062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32AEC-73A2-4290-BA8D-C11482A75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9BC7F4-E8BB-4F46-8BDF-F868B94D30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297792-63DF-4DC6-8B1A-64DAC478E586}"/>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8" name="Footer Placeholder 7">
            <a:extLst>
              <a:ext uri="{FF2B5EF4-FFF2-40B4-BE49-F238E27FC236}">
                <a16:creationId xmlns:a16="http://schemas.microsoft.com/office/drawing/2014/main" id="{F5713BC3-A9F6-4D77-8EF4-50705D4D82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A11255-6820-4553-BED6-9FD2BB2A67E0}"/>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99180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7D732-2FD0-407B-A490-4DE447120B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F0F67C-A32A-4F34-BB31-C3FC4685BD45}"/>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4" name="Footer Placeholder 3">
            <a:extLst>
              <a:ext uri="{FF2B5EF4-FFF2-40B4-BE49-F238E27FC236}">
                <a16:creationId xmlns:a16="http://schemas.microsoft.com/office/drawing/2014/main" id="{BABBDC9C-ACE9-477A-8611-66B1A5F7F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F2C3D4-9FF9-431F-8CC3-4B1F5646075B}"/>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166267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7A7FD-5B85-483E-861A-65AE457434E1}"/>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3" name="Footer Placeholder 2">
            <a:extLst>
              <a:ext uri="{FF2B5EF4-FFF2-40B4-BE49-F238E27FC236}">
                <a16:creationId xmlns:a16="http://schemas.microsoft.com/office/drawing/2014/main" id="{256599DE-BBF3-4110-A8EC-264BFDB165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47A5CE-3703-4271-A18E-6E879FD12958}"/>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594959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FD83-C968-4E23-BF14-B2D5F6309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4F49-BF5E-4628-BBD1-D8AAD8B56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A89728-0083-4AF7-8146-1D0FA6FF8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60B1F1-C6B5-4DA4-A1F7-F451EB84F246}"/>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6" name="Footer Placeholder 5">
            <a:extLst>
              <a:ext uri="{FF2B5EF4-FFF2-40B4-BE49-F238E27FC236}">
                <a16:creationId xmlns:a16="http://schemas.microsoft.com/office/drawing/2014/main" id="{15A019DC-1FB2-40DE-BE77-99B8D6DC2D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ED646-C76E-45A7-9D70-B0A6EFA57DD3}"/>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347886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F30CA-8557-4942-B2E8-F75BDB25E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FFD94-6213-4D7B-9DFD-135898A1F9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7A83EC-8ED6-4E51-B3C8-1634DBF386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DCBCC1-F7B1-4297-B864-8B4D5068E1B7}"/>
              </a:ext>
            </a:extLst>
          </p:cNvPr>
          <p:cNvSpPr>
            <a:spLocks noGrp="1"/>
          </p:cNvSpPr>
          <p:nvPr>
            <p:ph type="dt" sz="half" idx="10"/>
          </p:nvPr>
        </p:nvSpPr>
        <p:spPr/>
        <p:txBody>
          <a:bodyPr/>
          <a:lstStyle/>
          <a:p>
            <a:fld id="{A8B0E152-3082-4545-B159-C7F40C612C50}" type="datetimeFigureOut">
              <a:rPr lang="en-US" smtClean="0"/>
              <a:t>3/11/2021</a:t>
            </a:fld>
            <a:endParaRPr lang="en-US"/>
          </a:p>
        </p:txBody>
      </p:sp>
      <p:sp>
        <p:nvSpPr>
          <p:cNvPr id="6" name="Footer Placeholder 5">
            <a:extLst>
              <a:ext uri="{FF2B5EF4-FFF2-40B4-BE49-F238E27FC236}">
                <a16:creationId xmlns:a16="http://schemas.microsoft.com/office/drawing/2014/main" id="{14DCADD0-51B8-40AD-95B0-7E33EAC91C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4907E-5CC7-4F13-99A5-ABD9BDC175B7}"/>
              </a:ext>
            </a:extLst>
          </p:cNvPr>
          <p:cNvSpPr>
            <a:spLocks noGrp="1"/>
          </p:cNvSpPr>
          <p:nvPr>
            <p:ph type="sldNum" sz="quarter" idx="12"/>
          </p:nvPr>
        </p:nvSpPr>
        <p:spPr/>
        <p:txBody>
          <a:bodyPr/>
          <a:lstStyle/>
          <a:p>
            <a:fld id="{C79A8294-68CE-4559-A17E-A45930FF5F88}" type="slidenum">
              <a:rPr lang="en-US" smtClean="0"/>
              <a:t>‹#›</a:t>
            </a:fld>
            <a:endParaRPr lang="en-US"/>
          </a:p>
        </p:txBody>
      </p:sp>
    </p:spTree>
    <p:extLst>
      <p:ext uri="{BB962C8B-B14F-4D97-AF65-F5344CB8AC3E}">
        <p14:creationId xmlns:p14="http://schemas.microsoft.com/office/powerpoint/2010/main" val="122639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21EEC5-0CBC-45A5-964F-6558DA1834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0D197-628E-4919-AE5A-2716AB5B7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667EC-E486-436D-AC67-EB5C86457C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0E152-3082-4545-B159-C7F40C612C50}" type="datetimeFigureOut">
              <a:rPr lang="en-US" smtClean="0"/>
              <a:t>3/11/2021</a:t>
            </a:fld>
            <a:endParaRPr lang="en-US"/>
          </a:p>
        </p:txBody>
      </p:sp>
      <p:sp>
        <p:nvSpPr>
          <p:cNvPr id="5" name="Footer Placeholder 4">
            <a:extLst>
              <a:ext uri="{FF2B5EF4-FFF2-40B4-BE49-F238E27FC236}">
                <a16:creationId xmlns:a16="http://schemas.microsoft.com/office/drawing/2014/main" id="{84646C0E-CB79-456C-9E43-404DAF456F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1F1C42-EEA1-42BC-BBAC-20E5951FB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A8294-68CE-4559-A17E-A45930FF5F88}" type="slidenum">
              <a:rPr lang="en-US" smtClean="0"/>
              <a:t>‹#›</a:t>
            </a:fld>
            <a:endParaRPr lang="en-US"/>
          </a:p>
        </p:txBody>
      </p:sp>
    </p:spTree>
    <p:extLst>
      <p:ext uri="{BB962C8B-B14F-4D97-AF65-F5344CB8AC3E}">
        <p14:creationId xmlns:p14="http://schemas.microsoft.com/office/powerpoint/2010/main" val="3299939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eanne.baak@colorado.edu" TargetMode="External"/><Relationship Id="rId4" Type="http://schemas.openxmlformats.org/officeDocument/2006/relationships/hyperlink" Target="mailto:megan.clark@cu.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lorado.edu/oie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equity.uccs.edu/" TargetMode="External"/><Relationship Id="rId4" Type="http://schemas.openxmlformats.org/officeDocument/2006/relationships/hyperlink" Target="https://www1.ucdenver.edu/offices/equity" TargetMode="Externa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24B83B-45E6-47EF-81F5-9CB7D494F7BF}"/>
              </a:ext>
            </a:extLst>
          </p:cNvPr>
          <p:cNvPicPr>
            <a:picLocks noChangeAspect="1"/>
          </p:cNvPicPr>
          <p:nvPr/>
        </p:nvPicPr>
        <p:blipFill>
          <a:blip r:embed="rId3"/>
          <a:stretch>
            <a:fillRect/>
          </a:stretch>
        </p:blipFill>
        <p:spPr>
          <a:xfrm>
            <a:off x="1817530" y="1033345"/>
            <a:ext cx="8921673" cy="2036468"/>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0778F9-F539-446E-A06E-2A9C78CB7809}"/>
              </a:ext>
            </a:extLst>
          </p:cNvPr>
          <p:cNvSpPr>
            <a:spLocks noGrp="1"/>
          </p:cNvSpPr>
          <p:nvPr>
            <p:ph type="ctrTitle"/>
          </p:nvPr>
        </p:nvSpPr>
        <p:spPr>
          <a:xfrm>
            <a:off x="1300968" y="3084096"/>
            <a:ext cx="8921672" cy="1713305"/>
          </a:xfrm>
        </p:spPr>
        <p:txBody>
          <a:bodyPr anchor="b">
            <a:normAutofit/>
          </a:bodyPr>
          <a:lstStyle/>
          <a:p>
            <a:pPr algn="l"/>
            <a:r>
              <a:rPr lang="en-US" sz="3800" dirty="0"/>
              <a:t>Hearing Officer Title IX Training: Hearings and Determinations Under the New Rules</a:t>
            </a:r>
          </a:p>
        </p:txBody>
      </p:sp>
      <p:sp>
        <p:nvSpPr>
          <p:cNvPr id="3" name="Subtitle 2">
            <a:extLst>
              <a:ext uri="{FF2B5EF4-FFF2-40B4-BE49-F238E27FC236}">
                <a16:creationId xmlns:a16="http://schemas.microsoft.com/office/drawing/2014/main" id="{6ACBDA11-111A-44AD-90BC-DD272AA2AC0B}"/>
              </a:ext>
            </a:extLst>
          </p:cNvPr>
          <p:cNvSpPr>
            <a:spLocks noGrp="1"/>
          </p:cNvSpPr>
          <p:nvPr>
            <p:ph type="subTitle" idx="1"/>
          </p:nvPr>
        </p:nvSpPr>
        <p:spPr>
          <a:xfrm>
            <a:off x="1289303" y="5142305"/>
            <a:ext cx="7321298" cy="753165"/>
          </a:xfrm>
        </p:spPr>
        <p:txBody>
          <a:bodyPr anchor="t">
            <a:noAutofit/>
          </a:bodyPr>
          <a:lstStyle/>
          <a:p>
            <a:pPr algn="l"/>
            <a:r>
              <a:rPr lang="en-US" sz="1400" dirty="0"/>
              <a:t>Office of University Counsel </a:t>
            </a:r>
          </a:p>
          <a:p>
            <a:pPr algn="l"/>
            <a:r>
              <a:rPr lang="en-US" sz="1400" dirty="0"/>
              <a:t>Megan Clark, </a:t>
            </a:r>
            <a:r>
              <a:rPr lang="en-US" sz="1400" dirty="0">
                <a:hlinkClick r:id="rId4"/>
              </a:rPr>
              <a:t>megan.clark@cu.edu</a:t>
            </a:r>
            <a:endParaRPr lang="en-US" sz="1400" dirty="0"/>
          </a:p>
          <a:p>
            <a:pPr algn="l"/>
            <a:r>
              <a:rPr lang="en-US" sz="1400" dirty="0"/>
              <a:t>Jeanne Baak, </a:t>
            </a:r>
            <a:r>
              <a:rPr lang="en-US" sz="1400" dirty="0">
                <a:hlinkClick r:id="rId5"/>
              </a:rPr>
              <a:t>jeanne.baak@colorado.edu</a:t>
            </a:r>
            <a:r>
              <a:rPr lang="en-US" sz="1400" dirty="0"/>
              <a:t> </a:t>
            </a:r>
          </a:p>
        </p:txBody>
      </p:sp>
    </p:spTree>
    <p:extLst>
      <p:ext uri="{BB962C8B-B14F-4D97-AF65-F5344CB8AC3E}">
        <p14:creationId xmlns:p14="http://schemas.microsoft.com/office/powerpoint/2010/main" val="93820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0" name="Rectangle 2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9400B4-42B8-4127-BDF6-8A1C1F08E385}"/>
              </a:ext>
            </a:extLst>
          </p:cNvPr>
          <p:cNvSpPr>
            <a:spLocks noGrp="1"/>
          </p:cNvSpPr>
          <p:nvPr>
            <p:ph type="title"/>
          </p:nvPr>
        </p:nvSpPr>
        <p:spPr>
          <a:xfrm>
            <a:off x="1043631" y="809898"/>
            <a:ext cx="9942716" cy="1554480"/>
          </a:xfrm>
        </p:spPr>
        <p:txBody>
          <a:bodyPr anchor="ctr">
            <a:normAutofit/>
          </a:bodyPr>
          <a:lstStyle/>
          <a:p>
            <a:r>
              <a:rPr lang="en-US" sz="4800" dirty="0"/>
              <a:t>What triggers the University’s obligations to respond?</a:t>
            </a:r>
          </a:p>
        </p:txBody>
      </p:sp>
      <p:sp>
        <p:nvSpPr>
          <p:cNvPr id="3" name="Content Placeholder 2">
            <a:extLst>
              <a:ext uri="{FF2B5EF4-FFF2-40B4-BE49-F238E27FC236}">
                <a16:creationId xmlns:a16="http://schemas.microsoft.com/office/drawing/2014/main" id="{2B0B0C1F-AE24-4AC5-BFA3-C4F5069E0893}"/>
              </a:ext>
            </a:extLst>
          </p:cNvPr>
          <p:cNvSpPr>
            <a:spLocks noGrp="1"/>
          </p:cNvSpPr>
          <p:nvPr>
            <p:ph idx="1"/>
          </p:nvPr>
        </p:nvSpPr>
        <p:spPr>
          <a:xfrm>
            <a:off x="731526" y="2560321"/>
            <a:ext cx="10622274" cy="3924945"/>
          </a:xfrm>
        </p:spPr>
        <p:txBody>
          <a:bodyPr anchor="ctr">
            <a:normAutofit/>
          </a:bodyPr>
          <a:lstStyle/>
          <a:p>
            <a:pPr marL="0" indent="0">
              <a:buNone/>
            </a:pPr>
            <a:r>
              <a:rPr lang="en-US" dirty="0"/>
              <a:t>§ 106.44(a) – When the University has actual knowledge of sexual harassment in an education program or activity of the University against a person in the United States, it must respond promptly in a manner that is not deliberately indifferent.</a:t>
            </a:r>
          </a:p>
          <a:p>
            <a:pPr marL="0" indent="0">
              <a:buNone/>
            </a:pPr>
            <a:endParaRPr lang="en-US" dirty="0"/>
          </a:p>
        </p:txBody>
      </p:sp>
      <p:cxnSp>
        <p:nvCxnSpPr>
          <p:cNvPr id="36" name="Straight Connector 3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DA2EF32-4D75-4E59-800F-A38015CF62D6}"/>
              </a:ext>
            </a:extLst>
          </p:cNvPr>
          <p:cNvCxnSpPr>
            <a:cxnSpLocks/>
          </p:cNvCxnSpPr>
          <p:nvPr/>
        </p:nvCxnSpPr>
        <p:spPr>
          <a:xfrm>
            <a:off x="6435523" y="3865944"/>
            <a:ext cx="248855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BFD1A55-F31C-4080-9117-E25D39A90584}"/>
              </a:ext>
            </a:extLst>
          </p:cNvPr>
          <p:cNvCxnSpPr>
            <a:cxnSpLocks/>
          </p:cNvCxnSpPr>
          <p:nvPr/>
        </p:nvCxnSpPr>
        <p:spPr>
          <a:xfrm>
            <a:off x="9421793" y="3865944"/>
            <a:ext cx="101857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8C4D77D-68A7-4990-81BB-2AE2D18C1BC5}"/>
              </a:ext>
            </a:extLst>
          </p:cNvPr>
          <p:cNvCxnSpPr>
            <a:cxnSpLocks/>
          </p:cNvCxnSpPr>
          <p:nvPr/>
        </p:nvCxnSpPr>
        <p:spPr>
          <a:xfrm>
            <a:off x="838200" y="4247910"/>
            <a:ext cx="16619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34623A1-11C5-498C-B54A-5B6B1E5A4DCB}"/>
              </a:ext>
            </a:extLst>
          </p:cNvPr>
          <p:cNvCxnSpPr>
            <a:cxnSpLocks/>
          </p:cNvCxnSpPr>
          <p:nvPr/>
        </p:nvCxnSpPr>
        <p:spPr>
          <a:xfrm>
            <a:off x="3402957" y="4247910"/>
            <a:ext cx="66670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BC75FE7-FABE-47F5-A3E8-D7428C0D3877}"/>
              </a:ext>
            </a:extLst>
          </p:cNvPr>
          <p:cNvCxnSpPr>
            <a:cxnSpLocks/>
          </p:cNvCxnSpPr>
          <p:nvPr/>
        </p:nvCxnSpPr>
        <p:spPr>
          <a:xfrm>
            <a:off x="2145174" y="4629876"/>
            <a:ext cx="2947686"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56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ppt_x"/>
                                          </p:val>
                                        </p:tav>
                                        <p:tav tm="100000">
                                          <p:val>
                                            <p:strVal val="#ppt_x"/>
                                          </p:val>
                                        </p:tav>
                                      </p:tavLst>
                                    </p:anim>
                                    <p:anim calcmode="lin" valueType="num">
                                      <p:cBhvr additive="base">
                                        <p:cTn id="2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additive="base">
                                        <p:cTn id="29" dur="500" fill="hold"/>
                                        <p:tgtEl>
                                          <p:spTgt spid="42"/>
                                        </p:tgtEl>
                                        <p:attrNameLst>
                                          <p:attrName>ppt_x</p:attrName>
                                        </p:attrNameLst>
                                      </p:cBhvr>
                                      <p:tavLst>
                                        <p:tav tm="0">
                                          <p:val>
                                            <p:strVal val="#ppt_x"/>
                                          </p:val>
                                        </p:tav>
                                        <p:tav tm="100000">
                                          <p:val>
                                            <p:strVal val="#ppt_x"/>
                                          </p:val>
                                        </p:tav>
                                      </p:tavLst>
                                    </p:anim>
                                    <p:anim calcmode="lin" valueType="num">
                                      <p:cBhvr additive="base">
                                        <p:cTn id="3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C7725BD-C7C4-4F12-884C-259C9DC742BC}"/>
              </a:ext>
            </a:extLst>
          </p:cNvPr>
          <p:cNvSpPr>
            <a:spLocks noGrp="1"/>
          </p:cNvSpPr>
          <p:nvPr>
            <p:ph type="title"/>
          </p:nvPr>
        </p:nvSpPr>
        <p:spPr>
          <a:xfrm>
            <a:off x="1043631" y="809898"/>
            <a:ext cx="9942716" cy="1554480"/>
          </a:xfrm>
        </p:spPr>
        <p:txBody>
          <a:bodyPr anchor="ctr">
            <a:normAutofit/>
          </a:bodyPr>
          <a:lstStyle/>
          <a:p>
            <a:r>
              <a:rPr lang="en-US" sz="4800"/>
              <a:t>Actual knowledge </a:t>
            </a:r>
          </a:p>
        </p:txBody>
      </p:sp>
      <p:sp>
        <p:nvSpPr>
          <p:cNvPr id="6" name="Content Placeholder 5">
            <a:extLst>
              <a:ext uri="{FF2B5EF4-FFF2-40B4-BE49-F238E27FC236}">
                <a16:creationId xmlns:a16="http://schemas.microsoft.com/office/drawing/2014/main" id="{E629F053-2951-4685-A887-6F3C471D2A6B}"/>
              </a:ext>
            </a:extLst>
          </p:cNvPr>
          <p:cNvSpPr>
            <a:spLocks noGrp="1"/>
          </p:cNvSpPr>
          <p:nvPr>
            <p:ph idx="1"/>
          </p:nvPr>
        </p:nvSpPr>
        <p:spPr>
          <a:xfrm>
            <a:off x="1045028" y="3017522"/>
            <a:ext cx="9941319" cy="3124658"/>
          </a:xfrm>
        </p:spPr>
        <p:txBody>
          <a:bodyPr anchor="ctr">
            <a:normAutofit/>
          </a:bodyPr>
          <a:lstStyle/>
          <a:p>
            <a:pPr marL="0" indent="0">
              <a:buNone/>
            </a:pPr>
            <a:r>
              <a:rPr lang="en-US" dirty="0"/>
              <a:t>§ 106.30(a) - “Actual knowledge means notice of sexual harassment or allegations of sexual harassment to a recipient’s Title IX Coordinator or any official of the recipient who has authority to institute corrective measures on behalf of the recipient.” </a:t>
            </a:r>
          </a:p>
          <a:p>
            <a:pPr marL="0" indent="0">
              <a:buNone/>
            </a:pPr>
            <a:endParaRPr lang="en-US" sz="2400" dirty="0"/>
          </a:p>
        </p:txBody>
      </p:sp>
      <p:cxnSp>
        <p:nvCxnSpPr>
          <p:cNvPr id="20" name="Straight Connector 1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843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42" name="Rectangle 41">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5" name="Rectangle 44">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8B8F8-4C5F-4EAA-90C0-883003AA018F}"/>
              </a:ext>
            </a:extLst>
          </p:cNvPr>
          <p:cNvSpPr>
            <a:spLocks noGrp="1"/>
          </p:cNvSpPr>
          <p:nvPr>
            <p:ph type="title"/>
          </p:nvPr>
        </p:nvSpPr>
        <p:spPr>
          <a:xfrm>
            <a:off x="838200" y="557188"/>
            <a:ext cx="10515600" cy="1133499"/>
          </a:xfrm>
        </p:spPr>
        <p:txBody>
          <a:bodyPr vert="horz" lIns="91440" tIns="45720" rIns="91440" bIns="45720" rtlCol="0">
            <a:noAutofit/>
          </a:bodyPr>
          <a:lstStyle/>
          <a:p>
            <a:r>
              <a:rPr lang="en-US" sz="2800" b="1" dirty="0"/>
              <a:t>Sexual Harassment</a:t>
            </a:r>
            <a:br>
              <a:rPr lang="en-US" sz="2800" dirty="0"/>
            </a:br>
            <a:r>
              <a:rPr lang="en-US" sz="2800" dirty="0"/>
              <a:t>	§106.30: Conduct on the basis of sex that satisfies one or more of 	the following:</a:t>
            </a:r>
          </a:p>
        </p:txBody>
      </p:sp>
      <p:graphicFrame>
        <p:nvGraphicFramePr>
          <p:cNvPr id="5" name="Content Placeholder 2">
            <a:extLst>
              <a:ext uri="{FF2B5EF4-FFF2-40B4-BE49-F238E27FC236}">
                <a16:creationId xmlns:a16="http://schemas.microsoft.com/office/drawing/2014/main" id="{D1DD71F6-E82E-4DD5-9D10-3CD547F57638}"/>
              </a:ext>
            </a:extLst>
          </p:cNvPr>
          <p:cNvGraphicFramePr>
            <a:graphicFrameLocks noGrp="1"/>
          </p:cNvGraphicFramePr>
          <p:nvPr>
            <p:ph idx="1"/>
            <p:extLst>
              <p:ext uri="{D42A27DB-BD31-4B8C-83A1-F6EECF244321}">
                <p14:modId xmlns:p14="http://schemas.microsoft.com/office/powerpoint/2010/main" val="369939507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74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7BFEBA-770E-43EF-B16A-B6E9B25C0DA8}"/>
              </a:ext>
            </a:extLst>
          </p:cNvPr>
          <p:cNvSpPr>
            <a:spLocks noGrp="1"/>
          </p:cNvSpPr>
          <p:nvPr>
            <p:ph type="title"/>
          </p:nvPr>
        </p:nvSpPr>
        <p:spPr>
          <a:xfrm>
            <a:off x="1043631" y="809898"/>
            <a:ext cx="9942716" cy="1554480"/>
          </a:xfrm>
        </p:spPr>
        <p:txBody>
          <a:bodyPr anchor="ctr">
            <a:normAutofit/>
          </a:bodyPr>
          <a:lstStyle/>
          <a:p>
            <a:r>
              <a:rPr lang="en-US" sz="4800" dirty="0"/>
              <a:t>Some Examples</a:t>
            </a:r>
          </a:p>
        </p:txBody>
      </p:sp>
      <p:sp>
        <p:nvSpPr>
          <p:cNvPr id="3" name="Content Placeholder 2">
            <a:extLst>
              <a:ext uri="{FF2B5EF4-FFF2-40B4-BE49-F238E27FC236}">
                <a16:creationId xmlns:a16="http://schemas.microsoft.com/office/drawing/2014/main" id="{77A6BC0D-2E81-4212-99E3-95AC587B7A6B}"/>
              </a:ext>
            </a:extLst>
          </p:cNvPr>
          <p:cNvSpPr>
            <a:spLocks noGrp="1"/>
          </p:cNvSpPr>
          <p:nvPr>
            <p:ph idx="1"/>
          </p:nvPr>
        </p:nvSpPr>
        <p:spPr>
          <a:xfrm>
            <a:off x="838200" y="2704014"/>
            <a:ext cx="10148147" cy="3438166"/>
          </a:xfrm>
        </p:spPr>
        <p:txBody>
          <a:bodyPr anchor="ctr">
            <a:normAutofit/>
          </a:bodyPr>
          <a:lstStyle/>
          <a:p>
            <a:pPr marL="0" indent="0">
              <a:buNone/>
            </a:pPr>
            <a:r>
              <a:rPr lang="en-US" dirty="0"/>
              <a:t>A professor tells a student she’ll give them an “A” if they’ll sleep with her </a:t>
            </a:r>
            <a:r>
              <a:rPr lang="en-US" dirty="0">
                <a:solidFill>
                  <a:srgbClr val="FF0000"/>
                </a:solidFill>
              </a:rPr>
              <a:t>– </a:t>
            </a:r>
            <a:r>
              <a:rPr lang="en-US" i="1" dirty="0">
                <a:solidFill>
                  <a:srgbClr val="FF0000"/>
                </a:solidFill>
              </a:rPr>
              <a:t>Quid Pro Quo Harassment</a:t>
            </a:r>
            <a:endParaRPr lang="en-US" dirty="0">
              <a:solidFill>
                <a:srgbClr val="FF0000"/>
              </a:solidFill>
            </a:endParaRPr>
          </a:p>
          <a:p>
            <a:pPr marL="0" indent="0">
              <a:buNone/>
            </a:pPr>
            <a:r>
              <a:rPr lang="en-US" dirty="0"/>
              <a:t>A student repeatedly sends another student graphic pornography using a University-owned computer </a:t>
            </a:r>
            <a:r>
              <a:rPr lang="en-US" dirty="0">
                <a:solidFill>
                  <a:srgbClr val="FF0000"/>
                </a:solidFill>
              </a:rPr>
              <a:t>– </a:t>
            </a:r>
            <a:r>
              <a:rPr lang="en-US" i="1" dirty="0">
                <a:solidFill>
                  <a:srgbClr val="FF0000"/>
                </a:solidFill>
              </a:rPr>
              <a:t>Hostile environment </a:t>
            </a:r>
            <a:endParaRPr lang="en-US" dirty="0">
              <a:solidFill>
                <a:srgbClr val="FF0000"/>
              </a:solidFill>
            </a:endParaRPr>
          </a:p>
          <a:p>
            <a:pPr marL="0" indent="0">
              <a:buNone/>
            </a:pPr>
            <a:r>
              <a:rPr lang="en-US" dirty="0"/>
              <a:t>A student engages in sexual intercourse with another student, while that student was too intoxicated to consent </a:t>
            </a:r>
            <a:r>
              <a:rPr lang="en-US" dirty="0">
                <a:solidFill>
                  <a:srgbClr val="FF0000"/>
                </a:solidFill>
              </a:rPr>
              <a:t>– </a:t>
            </a:r>
            <a:r>
              <a:rPr lang="en-US" i="1" dirty="0">
                <a:solidFill>
                  <a:srgbClr val="FF0000"/>
                </a:solidFill>
              </a:rPr>
              <a:t>Sexual assault</a:t>
            </a:r>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68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0"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DCCC643-EB74-4697-9012-AC26C45F24E2}"/>
              </a:ext>
            </a:extLst>
          </p:cNvPr>
          <p:cNvSpPr>
            <a:spLocks noGrp="1"/>
          </p:cNvSpPr>
          <p:nvPr>
            <p:ph type="title"/>
          </p:nvPr>
        </p:nvSpPr>
        <p:spPr>
          <a:xfrm>
            <a:off x="1043631" y="809898"/>
            <a:ext cx="9942716" cy="1554480"/>
          </a:xfrm>
        </p:spPr>
        <p:txBody>
          <a:bodyPr anchor="ctr">
            <a:normAutofit/>
          </a:bodyPr>
          <a:lstStyle/>
          <a:p>
            <a:r>
              <a:rPr lang="en-US" dirty="0"/>
              <a:t>In an education program or activity of the University </a:t>
            </a:r>
          </a:p>
        </p:txBody>
      </p:sp>
      <p:sp>
        <p:nvSpPr>
          <p:cNvPr id="3" name="Content Placeholder 2">
            <a:extLst>
              <a:ext uri="{FF2B5EF4-FFF2-40B4-BE49-F238E27FC236}">
                <a16:creationId xmlns:a16="http://schemas.microsoft.com/office/drawing/2014/main" id="{C72CAD45-7E4A-4D99-B1C1-C5BAF1A48B90}"/>
              </a:ext>
            </a:extLst>
          </p:cNvPr>
          <p:cNvSpPr>
            <a:spLocks noGrp="1"/>
          </p:cNvSpPr>
          <p:nvPr>
            <p:ph idx="1"/>
          </p:nvPr>
        </p:nvSpPr>
        <p:spPr>
          <a:xfrm>
            <a:off x="1045028" y="3017522"/>
            <a:ext cx="9941319" cy="3124658"/>
          </a:xfrm>
        </p:spPr>
        <p:txBody>
          <a:bodyPr anchor="ctr">
            <a:normAutofit/>
          </a:bodyPr>
          <a:lstStyle/>
          <a:p>
            <a:pPr marL="0" indent="0">
              <a:buNone/>
            </a:pPr>
            <a:r>
              <a:rPr lang="en-US" sz="2400" dirty="0"/>
              <a:t>§ 106.44(a): Education program or activity includes locations, events, or circumstances over which the University exercised substantial control over both the respondent and the context in which the sexual harassment occurs, and also includes any building owned or controlled by a student organization that is officially recognized by the University</a:t>
            </a:r>
          </a:p>
          <a:p>
            <a:pPr marL="0" indent="0">
              <a:buNone/>
            </a:pPr>
            <a:endParaRPr lang="en-US" sz="2400" dirty="0"/>
          </a:p>
          <a:p>
            <a:endParaRPr lang="en-US" sz="2400"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983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E5890F-33A5-410D-BCBA-517DE28E2123}"/>
              </a:ext>
            </a:extLst>
          </p:cNvPr>
          <p:cNvSpPr>
            <a:spLocks noGrp="1"/>
          </p:cNvSpPr>
          <p:nvPr>
            <p:ph type="title"/>
          </p:nvPr>
        </p:nvSpPr>
        <p:spPr/>
        <p:txBody>
          <a:bodyPr/>
          <a:lstStyle/>
          <a:p>
            <a:pPr algn="ctr"/>
            <a:r>
              <a:rPr lang="en-US" b="1" u="sng" dirty="0">
                <a:solidFill>
                  <a:srgbClr val="FFC000"/>
                </a:solidFill>
              </a:rPr>
              <a:t>Some examples</a:t>
            </a:r>
          </a:p>
        </p:txBody>
      </p:sp>
      <p:sp>
        <p:nvSpPr>
          <p:cNvPr id="5" name="Text Placeholder 4">
            <a:extLst>
              <a:ext uri="{FF2B5EF4-FFF2-40B4-BE49-F238E27FC236}">
                <a16:creationId xmlns:a16="http://schemas.microsoft.com/office/drawing/2014/main" id="{2B3F2156-9262-49D2-AAC4-B59A8CC4FB8B}"/>
              </a:ext>
            </a:extLst>
          </p:cNvPr>
          <p:cNvSpPr>
            <a:spLocks noGrp="1"/>
          </p:cNvSpPr>
          <p:nvPr>
            <p:ph type="body" idx="1"/>
          </p:nvPr>
        </p:nvSpPr>
        <p:spPr>
          <a:xfrm>
            <a:off x="836612" y="1414945"/>
            <a:ext cx="5157787" cy="823912"/>
          </a:xfrm>
        </p:spPr>
        <p:txBody>
          <a:bodyPr>
            <a:normAutofit/>
          </a:bodyPr>
          <a:lstStyle/>
          <a:p>
            <a:pPr algn="ctr"/>
            <a:r>
              <a:rPr lang="en-US" sz="2800" dirty="0"/>
              <a:t>Education program or activity</a:t>
            </a:r>
          </a:p>
        </p:txBody>
      </p:sp>
      <p:sp>
        <p:nvSpPr>
          <p:cNvPr id="6" name="Content Placeholder 5">
            <a:extLst>
              <a:ext uri="{FF2B5EF4-FFF2-40B4-BE49-F238E27FC236}">
                <a16:creationId xmlns:a16="http://schemas.microsoft.com/office/drawing/2014/main" id="{A3F6F1B8-B2EA-418F-9C2E-C5F93D2545ED}"/>
              </a:ext>
            </a:extLst>
          </p:cNvPr>
          <p:cNvSpPr>
            <a:spLocks noGrp="1"/>
          </p:cNvSpPr>
          <p:nvPr>
            <p:ph sz="half" idx="2"/>
          </p:nvPr>
        </p:nvSpPr>
        <p:spPr>
          <a:xfrm>
            <a:off x="671332" y="2238858"/>
            <a:ext cx="5326243" cy="4619142"/>
          </a:xfrm>
        </p:spPr>
        <p:txBody>
          <a:bodyPr anchor="ctr">
            <a:normAutofit fontScale="85000" lnSpcReduction="20000"/>
          </a:bodyPr>
          <a:lstStyle/>
          <a:p>
            <a:r>
              <a:rPr lang="en-US" dirty="0"/>
              <a:t>On campus locations (e.g., dorms, classrooms)</a:t>
            </a:r>
          </a:p>
          <a:p>
            <a:r>
              <a:rPr lang="en-US" dirty="0"/>
              <a:t>On or off-campus university events (e.g., athletic events, music festivals)</a:t>
            </a:r>
          </a:p>
          <a:p>
            <a:r>
              <a:rPr lang="en-US" dirty="0"/>
              <a:t>Activities in buildings controlled by officially recognized student organization (e.g., sororities and some fraternity houses)</a:t>
            </a:r>
          </a:p>
          <a:p>
            <a:r>
              <a:rPr lang="en-US" dirty="0"/>
              <a:t>Actions that use University-controlled technology (e.g., equipment, networks)</a:t>
            </a:r>
          </a:p>
          <a:p>
            <a:r>
              <a:rPr lang="en-US" dirty="0"/>
              <a:t>Circumstances over which the University exercised substantial control over the respondent and the context in which the harassment occurs (e.g., internships)</a:t>
            </a:r>
          </a:p>
        </p:txBody>
      </p:sp>
      <p:sp>
        <p:nvSpPr>
          <p:cNvPr id="7" name="Text Placeholder 6">
            <a:extLst>
              <a:ext uri="{FF2B5EF4-FFF2-40B4-BE49-F238E27FC236}">
                <a16:creationId xmlns:a16="http://schemas.microsoft.com/office/drawing/2014/main" id="{D7E2337F-6AD5-479C-921F-164C49191F67}"/>
              </a:ext>
            </a:extLst>
          </p:cNvPr>
          <p:cNvSpPr>
            <a:spLocks noGrp="1"/>
          </p:cNvSpPr>
          <p:nvPr>
            <p:ph type="body" sz="quarter" idx="3"/>
          </p:nvPr>
        </p:nvSpPr>
        <p:spPr>
          <a:xfrm>
            <a:off x="6172200" y="1414945"/>
            <a:ext cx="5183188" cy="823912"/>
          </a:xfrm>
        </p:spPr>
        <p:txBody>
          <a:bodyPr>
            <a:normAutofit/>
          </a:bodyPr>
          <a:lstStyle/>
          <a:p>
            <a:pPr algn="ctr"/>
            <a:r>
              <a:rPr lang="en-US" sz="2800" dirty="0"/>
              <a:t>Everything else is not</a:t>
            </a:r>
          </a:p>
        </p:txBody>
      </p:sp>
      <p:sp>
        <p:nvSpPr>
          <p:cNvPr id="8" name="Content Placeholder 7">
            <a:extLst>
              <a:ext uri="{FF2B5EF4-FFF2-40B4-BE49-F238E27FC236}">
                <a16:creationId xmlns:a16="http://schemas.microsoft.com/office/drawing/2014/main" id="{C085FD0A-EFDC-46B1-AFF9-D7DAF2C3CC28}"/>
              </a:ext>
            </a:extLst>
          </p:cNvPr>
          <p:cNvSpPr>
            <a:spLocks noGrp="1"/>
          </p:cNvSpPr>
          <p:nvPr>
            <p:ph sz="quarter" idx="4"/>
          </p:nvPr>
        </p:nvSpPr>
        <p:spPr>
          <a:xfrm>
            <a:off x="6172200" y="2238858"/>
            <a:ext cx="5183188" cy="4127218"/>
          </a:xfrm>
        </p:spPr>
        <p:txBody>
          <a:bodyPr anchor="t">
            <a:normAutofit fontScale="85000" lnSpcReduction="20000"/>
          </a:bodyPr>
          <a:lstStyle/>
          <a:p>
            <a:endParaRPr lang="en-US" dirty="0"/>
          </a:p>
          <a:p>
            <a:r>
              <a:rPr lang="en-US" dirty="0"/>
              <a:t>Activities in off-campus, non-University locations (e.g., bars, private housing) </a:t>
            </a:r>
          </a:p>
          <a:p>
            <a:r>
              <a:rPr lang="en-US" dirty="0"/>
              <a:t>Activities in buildings controlled by non-officially recognized organizations (e.g., some fraternities)</a:t>
            </a:r>
          </a:p>
          <a:p>
            <a:r>
              <a:rPr lang="en-US" dirty="0"/>
              <a:t>Personal travel </a:t>
            </a:r>
          </a:p>
        </p:txBody>
      </p:sp>
    </p:spTree>
    <p:extLst>
      <p:ext uri="{BB962C8B-B14F-4D97-AF65-F5344CB8AC3E}">
        <p14:creationId xmlns:p14="http://schemas.microsoft.com/office/powerpoint/2010/main" val="66079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15976A-B186-4C35-9366-53FE72A92DDC}"/>
              </a:ext>
            </a:extLst>
          </p:cNvPr>
          <p:cNvSpPr>
            <a:spLocks noGrp="1"/>
          </p:cNvSpPr>
          <p:nvPr>
            <p:ph type="title"/>
          </p:nvPr>
        </p:nvSpPr>
        <p:spPr>
          <a:xfrm>
            <a:off x="1043631" y="809898"/>
            <a:ext cx="9942716" cy="1554480"/>
          </a:xfrm>
        </p:spPr>
        <p:txBody>
          <a:bodyPr anchor="ctr">
            <a:normAutofit/>
          </a:bodyPr>
          <a:lstStyle/>
          <a:p>
            <a:r>
              <a:rPr lang="en-US" sz="4800" dirty="0"/>
              <a:t>Against a person in the United States</a:t>
            </a:r>
          </a:p>
        </p:txBody>
      </p:sp>
      <p:sp>
        <p:nvSpPr>
          <p:cNvPr id="3" name="Content Placeholder 2">
            <a:extLst>
              <a:ext uri="{FF2B5EF4-FFF2-40B4-BE49-F238E27FC236}">
                <a16:creationId xmlns:a16="http://schemas.microsoft.com/office/drawing/2014/main" id="{661DC2B1-2829-42CE-961E-BCECE62044C8}"/>
              </a:ext>
            </a:extLst>
          </p:cNvPr>
          <p:cNvSpPr>
            <a:spLocks noGrp="1"/>
          </p:cNvSpPr>
          <p:nvPr>
            <p:ph idx="1"/>
          </p:nvPr>
        </p:nvSpPr>
        <p:spPr>
          <a:xfrm>
            <a:off x="1045028" y="3017522"/>
            <a:ext cx="9941319" cy="3124658"/>
          </a:xfrm>
        </p:spPr>
        <p:txBody>
          <a:bodyPr anchor="ctr">
            <a:normAutofit/>
          </a:bodyPr>
          <a:lstStyle/>
          <a:p>
            <a:pPr marL="0" indent="0">
              <a:buNone/>
            </a:pPr>
            <a:r>
              <a:rPr lang="en-US" dirty="0"/>
              <a:t>§106.8(d):</a:t>
            </a:r>
          </a:p>
          <a:p>
            <a:pPr marL="0" indent="0">
              <a:buNone/>
            </a:pPr>
            <a:r>
              <a:rPr lang="en-US" dirty="0"/>
              <a:t>	“</a:t>
            </a:r>
            <a:r>
              <a:rPr lang="en-US" i="1" dirty="0"/>
              <a:t>Application outside the United States. </a:t>
            </a:r>
            <a:r>
              <a:rPr lang="en-US" dirty="0"/>
              <a:t>The requirements of paragraph (c) of this section apply only to sex discrimination occurring against a person in the United States.”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316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2E47E3-9F04-4EB6-B2B0-E76165950EE4}"/>
              </a:ext>
            </a:extLst>
          </p:cNvPr>
          <p:cNvSpPr>
            <a:spLocks noGrp="1"/>
          </p:cNvSpPr>
          <p:nvPr>
            <p:ph type="title"/>
          </p:nvPr>
        </p:nvSpPr>
        <p:spPr>
          <a:xfrm>
            <a:off x="1043631" y="809898"/>
            <a:ext cx="9942716" cy="1554480"/>
          </a:xfrm>
        </p:spPr>
        <p:txBody>
          <a:bodyPr anchor="ctr">
            <a:normAutofit/>
          </a:bodyPr>
          <a:lstStyle/>
          <a:p>
            <a:r>
              <a:rPr lang="en-US" sz="4800" dirty="0"/>
              <a:t>§106.45(b)(3)(</a:t>
            </a:r>
            <a:r>
              <a:rPr lang="en-US" sz="4800" dirty="0" err="1"/>
              <a:t>i</a:t>
            </a:r>
            <a:r>
              <a:rPr lang="en-US" sz="4800" dirty="0"/>
              <a:t>): Mandatory Dismissal</a:t>
            </a:r>
          </a:p>
        </p:txBody>
      </p:sp>
      <p:sp>
        <p:nvSpPr>
          <p:cNvPr id="3" name="Content Placeholder 2">
            <a:extLst>
              <a:ext uri="{FF2B5EF4-FFF2-40B4-BE49-F238E27FC236}">
                <a16:creationId xmlns:a16="http://schemas.microsoft.com/office/drawing/2014/main" id="{AA50217E-9276-47DF-8F81-E6A08C485773}"/>
              </a:ext>
            </a:extLst>
          </p:cNvPr>
          <p:cNvSpPr>
            <a:spLocks noGrp="1"/>
          </p:cNvSpPr>
          <p:nvPr>
            <p:ph idx="1"/>
          </p:nvPr>
        </p:nvSpPr>
        <p:spPr>
          <a:xfrm>
            <a:off x="1045028" y="2847379"/>
            <a:ext cx="9941319" cy="3494232"/>
          </a:xfrm>
        </p:spPr>
        <p:txBody>
          <a:bodyPr anchor="ctr">
            <a:normAutofit/>
          </a:bodyPr>
          <a:lstStyle/>
          <a:p>
            <a:r>
              <a:rPr lang="en-US" dirty="0"/>
              <a:t>Is the conduct sexual harassment as defined in §106.30?</a:t>
            </a:r>
          </a:p>
          <a:p>
            <a:r>
              <a:rPr lang="en-US" dirty="0"/>
              <a:t>Did the conduct occur in an education program or activity of the University?</a:t>
            </a:r>
          </a:p>
          <a:p>
            <a:r>
              <a:rPr lang="en-US" dirty="0"/>
              <a:t>Did the conduct occur within the United States? </a:t>
            </a:r>
          </a:p>
          <a:p>
            <a:pPr marL="0" indent="0">
              <a:buNone/>
            </a:pPr>
            <a:endParaRPr lang="en-US" dirty="0"/>
          </a:p>
          <a:p>
            <a:pPr marL="0" indent="0" algn="ctr">
              <a:buNone/>
            </a:pPr>
            <a:r>
              <a:rPr lang="en-US" dirty="0">
                <a:solidFill>
                  <a:srgbClr val="FF0000"/>
                </a:solidFill>
              </a:rPr>
              <a:t>If the answer to any of those questions is “no”, the complaint must be dismissed from the Title IX process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8046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3B4E-4864-4F3D-B09B-C84887FB5D76}"/>
              </a:ext>
            </a:extLst>
          </p:cNvPr>
          <p:cNvSpPr>
            <a:spLocks noGrp="1"/>
          </p:cNvSpPr>
          <p:nvPr>
            <p:ph type="title"/>
          </p:nvPr>
        </p:nvSpPr>
        <p:spPr>
          <a:xfrm>
            <a:off x="1043631" y="809898"/>
            <a:ext cx="9942716" cy="1554480"/>
          </a:xfrm>
        </p:spPr>
        <p:txBody>
          <a:bodyPr anchor="ctr">
            <a:normAutofit/>
          </a:bodyPr>
          <a:lstStyle/>
          <a:p>
            <a:r>
              <a:rPr lang="en-US" sz="4800" dirty="0"/>
              <a:t>Non-Title IX Sexual Misconduct</a:t>
            </a:r>
          </a:p>
        </p:txBody>
      </p:sp>
      <p:sp>
        <p:nvSpPr>
          <p:cNvPr id="3" name="Content Placeholder 2">
            <a:extLst>
              <a:ext uri="{FF2B5EF4-FFF2-40B4-BE49-F238E27FC236}">
                <a16:creationId xmlns:a16="http://schemas.microsoft.com/office/drawing/2014/main" id="{20BF7F28-151F-440A-B3D1-F1A4D292E137}"/>
              </a:ext>
            </a:extLst>
          </p:cNvPr>
          <p:cNvSpPr>
            <a:spLocks noGrp="1"/>
          </p:cNvSpPr>
          <p:nvPr>
            <p:ph idx="1"/>
          </p:nvPr>
        </p:nvSpPr>
        <p:spPr>
          <a:xfrm>
            <a:off x="1045028" y="3017522"/>
            <a:ext cx="9941319" cy="3124658"/>
          </a:xfrm>
        </p:spPr>
        <p:txBody>
          <a:bodyPr anchor="ctr">
            <a:normAutofit/>
          </a:bodyPr>
          <a:lstStyle/>
          <a:p>
            <a:pPr marL="0" indent="0">
              <a:buNone/>
            </a:pPr>
            <a:r>
              <a:rPr lang="en-US" dirty="0"/>
              <a:t>§ 106.45(b)(3)(</a:t>
            </a:r>
            <a:r>
              <a:rPr lang="en-US" dirty="0" err="1"/>
              <a:t>i</a:t>
            </a:r>
            <a:r>
              <a:rPr lang="en-US" dirty="0"/>
              <a:t>):</a:t>
            </a:r>
          </a:p>
          <a:p>
            <a:pPr marL="0" indent="0">
              <a:buNone/>
            </a:pPr>
            <a:r>
              <a:rPr lang="en-US" dirty="0"/>
              <a:t>dismissal of allegations about conduct that does not fall within the definition of Title IX Sexual Misconduct does not preclude the University still taking action under another provision of the its code of conduct</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89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B5B17-A35C-4AD7-9E16-47B77FD5A9F7}"/>
              </a:ext>
            </a:extLst>
          </p:cNvPr>
          <p:cNvSpPr>
            <a:spLocks noGrp="1"/>
          </p:cNvSpPr>
          <p:nvPr>
            <p:ph type="title"/>
          </p:nvPr>
        </p:nvSpPr>
        <p:spPr/>
        <p:txBody>
          <a:bodyPr anchor="t"/>
          <a:lstStyle/>
          <a:p>
            <a:pPr algn="ctr"/>
            <a:r>
              <a:rPr lang="en-US" b="1" u="sng" dirty="0">
                <a:solidFill>
                  <a:srgbClr val="FFC000"/>
                </a:solidFill>
              </a:rPr>
              <a:t>The “Two Buckets” of Sexual Misconduct</a:t>
            </a:r>
          </a:p>
        </p:txBody>
      </p:sp>
      <p:sp>
        <p:nvSpPr>
          <p:cNvPr id="4" name="Text Placeholder 3">
            <a:extLst>
              <a:ext uri="{FF2B5EF4-FFF2-40B4-BE49-F238E27FC236}">
                <a16:creationId xmlns:a16="http://schemas.microsoft.com/office/drawing/2014/main" id="{66C6E8B2-0A04-4EA4-886B-D008ED8FB570}"/>
              </a:ext>
            </a:extLst>
          </p:cNvPr>
          <p:cNvSpPr>
            <a:spLocks noGrp="1"/>
          </p:cNvSpPr>
          <p:nvPr>
            <p:ph type="body" idx="1"/>
          </p:nvPr>
        </p:nvSpPr>
        <p:spPr>
          <a:xfrm>
            <a:off x="1014413" y="1241174"/>
            <a:ext cx="5157787" cy="823912"/>
          </a:xfrm>
        </p:spPr>
        <p:txBody>
          <a:bodyPr anchor="ctr"/>
          <a:lstStyle/>
          <a:p>
            <a:pPr algn="ctr"/>
            <a:r>
              <a:rPr lang="en-US" dirty="0"/>
              <a:t>Title IX Sexual Misconduct		</a:t>
            </a:r>
          </a:p>
        </p:txBody>
      </p:sp>
      <p:sp>
        <p:nvSpPr>
          <p:cNvPr id="5" name="Content Placeholder 4">
            <a:extLst>
              <a:ext uri="{FF2B5EF4-FFF2-40B4-BE49-F238E27FC236}">
                <a16:creationId xmlns:a16="http://schemas.microsoft.com/office/drawing/2014/main" id="{5AB1A926-F031-4057-90DB-2476EEBCB67C}"/>
              </a:ext>
            </a:extLst>
          </p:cNvPr>
          <p:cNvSpPr>
            <a:spLocks noGrp="1"/>
          </p:cNvSpPr>
          <p:nvPr>
            <p:ph sz="half" idx="2"/>
          </p:nvPr>
        </p:nvSpPr>
        <p:spPr/>
        <p:txBody>
          <a:bodyPr>
            <a:normAutofit fontScale="92500" lnSpcReduction="10000"/>
          </a:bodyPr>
          <a:lstStyle/>
          <a:p>
            <a:r>
              <a:rPr lang="en-US" dirty="0"/>
              <a:t>Harassment on the basis of sex that falls within the Rule’s definition and jurisdiction: </a:t>
            </a:r>
          </a:p>
          <a:p>
            <a:r>
              <a:rPr lang="en-US" dirty="0"/>
              <a:t>Conduct that occurs in an education program or activity against a person in the United States.</a:t>
            </a:r>
          </a:p>
        </p:txBody>
      </p:sp>
      <p:sp>
        <p:nvSpPr>
          <p:cNvPr id="6" name="Text Placeholder 5">
            <a:extLst>
              <a:ext uri="{FF2B5EF4-FFF2-40B4-BE49-F238E27FC236}">
                <a16:creationId xmlns:a16="http://schemas.microsoft.com/office/drawing/2014/main" id="{9FB60902-4058-4A03-B743-521E0FE6FD85}"/>
              </a:ext>
            </a:extLst>
          </p:cNvPr>
          <p:cNvSpPr>
            <a:spLocks noGrp="1"/>
          </p:cNvSpPr>
          <p:nvPr>
            <p:ph type="body" sz="quarter" idx="3"/>
          </p:nvPr>
        </p:nvSpPr>
        <p:spPr>
          <a:xfrm>
            <a:off x="6194427" y="1306765"/>
            <a:ext cx="5183188" cy="823912"/>
          </a:xfrm>
        </p:spPr>
        <p:txBody>
          <a:bodyPr anchor="t"/>
          <a:lstStyle/>
          <a:p>
            <a:pPr algn="ctr"/>
            <a:r>
              <a:rPr lang="en-US" dirty="0"/>
              <a:t>Other Sexual Misconduct</a:t>
            </a:r>
          </a:p>
        </p:txBody>
      </p:sp>
      <p:sp>
        <p:nvSpPr>
          <p:cNvPr id="7" name="Content Placeholder 6">
            <a:extLst>
              <a:ext uri="{FF2B5EF4-FFF2-40B4-BE49-F238E27FC236}">
                <a16:creationId xmlns:a16="http://schemas.microsoft.com/office/drawing/2014/main" id="{F484D130-5B82-4395-B31C-B79F56419BB0}"/>
              </a:ext>
            </a:extLst>
          </p:cNvPr>
          <p:cNvSpPr>
            <a:spLocks noGrp="1"/>
          </p:cNvSpPr>
          <p:nvPr>
            <p:ph sz="quarter" idx="4"/>
          </p:nvPr>
        </p:nvSpPr>
        <p:spPr>
          <a:xfrm>
            <a:off x="6172200" y="1690688"/>
            <a:ext cx="5183188" cy="5167312"/>
          </a:xfrm>
        </p:spPr>
        <p:txBody>
          <a:bodyPr>
            <a:normAutofit fontScale="92500" lnSpcReduction="10000"/>
          </a:bodyPr>
          <a:lstStyle/>
          <a:p>
            <a:r>
              <a:rPr lang="en-US" dirty="0"/>
              <a:t>Harassment on the basis of sex that does </a:t>
            </a:r>
            <a:r>
              <a:rPr lang="en-US" u="sng" dirty="0"/>
              <a:t>not</a:t>
            </a:r>
            <a:r>
              <a:rPr lang="en-US" dirty="0"/>
              <a:t> meet the definition or jurisdiction of Title IX Sexual Misconduct, but still </a:t>
            </a:r>
          </a:p>
          <a:p>
            <a:pPr lvl="1"/>
            <a:r>
              <a:rPr lang="en-US" dirty="0"/>
              <a:t>(1) occurred in an education program or activity of the University; or </a:t>
            </a:r>
          </a:p>
          <a:p>
            <a:pPr lvl="1"/>
            <a:r>
              <a:rPr lang="en-US" dirty="0"/>
              <a:t>(2) both complainant and respondent are affiliated with the University; or </a:t>
            </a:r>
          </a:p>
          <a:p>
            <a:pPr lvl="1"/>
            <a:r>
              <a:rPr lang="en-US" dirty="0"/>
              <a:t>(3) the University’s degree of control over the respondent and the surrounding circumstances led the Title IX coordinator to determine it appropriate to exercise jurisdiction</a:t>
            </a:r>
          </a:p>
          <a:p>
            <a:r>
              <a:rPr lang="en-US" dirty="0"/>
              <a:t>Includes broader concepts like sexual exploitation, as defined in APS 5014</a:t>
            </a:r>
          </a:p>
        </p:txBody>
      </p:sp>
    </p:spTree>
    <p:extLst>
      <p:ext uri="{BB962C8B-B14F-4D97-AF65-F5344CB8AC3E}">
        <p14:creationId xmlns:p14="http://schemas.microsoft.com/office/powerpoint/2010/main" val="368484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861A0C-7691-4516-B770-D07DFB5A3650}"/>
              </a:ext>
            </a:extLst>
          </p:cNvPr>
          <p:cNvSpPr>
            <a:spLocks noGrp="1"/>
          </p:cNvSpPr>
          <p:nvPr>
            <p:ph type="title"/>
          </p:nvPr>
        </p:nvSpPr>
        <p:spPr>
          <a:xfrm>
            <a:off x="1292733" y="853049"/>
            <a:ext cx="8074815" cy="1618489"/>
          </a:xfrm>
        </p:spPr>
        <p:txBody>
          <a:bodyPr anchor="t">
            <a:normAutofit/>
          </a:bodyPr>
          <a:lstStyle/>
          <a:p>
            <a:pPr algn="ctr"/>
            <a:r>
              <a:rPr lang="en-US" dirty="0"/>
              <a:t>What We’ll Cover</a:t>
            </a:r>
          </a:p>
        </p:txBody>
      </p:sp>
      <p:sp>
        <p:nvSpPr>
          <p:cNvPr id="3" name="Content Placeholder 2">
            <a:extLst>
              <a:ext uri="{FF2B5EF4-FFF2-40B4-BE49-F238E27FC236}">
                <a16:creationId xmlns:a16="http://schemas.microsoft.com/office/drawing/2014/main" id="{64C4E45E-1A54-4383-9A58-9FE6870A22D5}"/>
              </a:ext>
            </a:extLst>
          </p:cNvPr>
          <p:cNvSpPr>
            <a:spLocks noGrp="1"/>
          </p:cNvSpPr>
          <p:nvPr>
            <p:ph idx="1"/>
          </p:nvPr>
        </p:nvSpPr>
        <p:spPr>
          <a:xfrm>
            <a:off x="729205" y="1701478"/>
            <a:ext cx="9201873" cy="4303473"/>
          </a:xfrm>
        </p:spPr>
        <p:txBody>
          <a:bodyPr anchor="t">
            <a:normAutofit fontScale="85000" lnSpcReduction="20000"/>
          </a:bodyPr>
          <a:lstStyle/>
          <a:p>
            <a:r>
              <a:rPr lang="en-US" dirty="0"/>
              <a:t>Required training for Decision-Makers Under § 106.45(b)91)(iii): </a:t>
            </a:r>
          </a:p>
          <a:p>
            <a:pPr lvl="1"/>
            <a:r>
              <a:rPr lang="en-US" sz="2800" dirty="0"/>
              <a:t>The definition of “Sexual Harassment” in § 106.30</a:t>
            </a:r>
          </a:p>
          <a:p>
            <a:pPr lvl="1"/>
            <a:r>
              <a:rPr lang="en-US" sz="2800" dirty="0"/>
              <a:t>The scope of CU’s “education program or activity”</a:t>
            </a:r>
          </a:p>
          <a:p>
            <a:pPr lvl="1"/>
            <a:r>
              <a:rPr lang="en-US" sz="2800" dirty="0"/>
              <a:t>How to conduct a grievance process (relevant here, a hearing)</a:t>
            </a:r>
          </a:p>
          <a:p>
            <a:pPr lvl="1"/>
            <a:r>
              <a:rPr lang="en-US" sz="2800" dirty="0"/>
              <a:t>How to serve impartially by avoiding prejudgment of the facts, conflicts of interest, and bias</a:t>
            </a:r>
          </a:p>
          <a:p>
            <a:pPr lvl="1"/>
            <a:r>
              <a:rPr lang="en-US" sz="2800" dirty="0"/>
              <a:t>Issues of relevance (including when questions about a complainant’s prior sexual behavior are not relevant) </a:t>
            </a:r>
          </a:p>
          <a:p>
            <a:pPr lvl="1"/>
            <a:r>
              <a:rPr lang="en-US" sz="2800" dirty="0"/>
              <a:t>Technology to be used</a:t>
            </a:r>
          </a:p>
          <a:p>
            <a:pPr marL="457200" lvl="1" indent="0">
              <a:buNone/>
            </a:pPr>
            <a:endParaRPr lang="en-US" sz="2800" dirty="0"/>
          </a:p>
          <a:p>
            <a:r>
              <a:rPr lang="en-US" dirty="0"/>
              <a:t>What to expect during the University’s hearing process</a:t>
            </a:r>
          </a:p>
          <a:p>
            <a:pPr marL="0" indent="0">
              <a:buNone/>
            </a:pPr>
            <a:endParaRPr lang="en-US" dirty="0"/>
          </a:p>
          <a:p>
            <a:r>
              <a:rPr lang="en-US" dirty="0"/>
              <a:t>Discussion: How would you handle these scenarios?</a:t>
            </a:r>
          </a:p>
        </p:txBody>
      </p:sp>
    </p:spTree>
    <p:extLst>
      <p:ext uri="{BB962C8B-B14F-4D97-AF65-F5344CB8AC3E}">
        <p14:creationId xmlns:p14="http://schemas.microsoft.com/office/powerpoint/2010/main" val="1258640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30DF-E30A-4FFA-A633-A8431345796E}"/>
              </a:ext>
            </a:extLst>
          </p:cNvPr>
          <p:cNvSpPr>
            <a:spLocks noGrp="1"/>
          </p:cNvSpPr>
          <p:nvPr>
            <p:ph type="title"/>
          </p:nvPr>
        </p:nvSpPr>
        <p:spPr/>
        <p:txBody>
          <a:bodyPr/>
          <a:lstStyle/>
          <a:p>
            <a:pPr algn="ctr"/>
            <a:r>
              <a:rPr lang="en-US" b="1" u="sng" dirty="0">
                <a:solidFill>
                  <a:srgbClr val="FFC000"/>
                </a:solidFill>
              </a:rPr>
              <a:t>Why this matters for you</a:t>
            </a:r>
          </a:p>
        </p:txBody>
      </p:sp>
      <p:graphicFrame>
        <p:nvGraphicFramePr>
          <p:cNvPr id="4" name="Table 4">
            <a:extLst>
              <a:ext uri="{FF2B5EF4-FFF2-40B4-BE49-F238E27FC236}">
                <a16:creationId xmlns:a16="http://schemas.microsoft.com/office/drawing/2014/main" id="{60190954-FB60-46C8-987E-29CD78148F42}"/>
              </a:ext>
            </a:extLst>
          </p:cNvPr>
          <p:cNvGraphicFramePr>
            <a:graphicFrameLocks noGrp="1"/>
          </p:cNvGraphicFramePr>
          <p:nvPr>
            <p:ph idx="4294967295"/>
            <p:extLst>
              <p:ext uri="{D42A27DB-BD31-4B8C-83A1-F6EECF244321}">
                <p14:modId xmlns:p14="http://schemas.microsoft.com/office/powerpoint/2010/main" val="1932255015"/>
              </p:ext>
            </p:extLst>
          </p:nvPr>
        </p:nvGraphicFramePr>
        <p:xfrm>
          <a:off x="1342664" y="1909823"/>
          <a:ext cx="9502814" cy="3565283"/>
        </p:xfrm>
        <a:graphic>
          <a:graphicData uri="http://schemas.openxmlformats.org/drawingml/2006/table">
            <a:tbl>
              <a:tblPr firstRow="1" bandRow="1">
                <a:tableStyleId>{00A15C55-8517-42AA-B614-E9B94910E393}</a:tableStyleId>
              </a:tblPr>
              <a:tblGrid>
                <a:gridCol w="4535270">
                  <a:extLst>
                    <a:ext uri="{9D8B030D-6E8A-4147-A177-3AD203B41FA5}">
                      <a16:colId xmlns:a16="http://schemas.microsoft.com/office/drawing/2014/main" val="4061776259"/>
                    </a:ext>
                  </a:extLst>
                </a:gridCol>
                <a:gridCol w="4967544">
                  <a:extLst>
                    <a:ext uri="{9D8B030D-6E8A-4147-A177-3AD203B41FA5}">
                      <a16:colId xmlns:a16="http://schemas.microsoft.com/office/drawing/2014/main" val="1664043889"/>
                    </a:ext>
                  </a:extLst>
                </a:gridCol>
              </a:tblGrid>
              <a:tr h="881306">
                <a:tc>
                  <a:txBody>
                    <a:bodyPr/>
                    <a:lstStyle/>
                    <a:p>
                      <a:pPr algn="ctr"/>
                      <a:r>
                        <a:rPr lang="en-US" sz="2800" dirty="0">
                          <a:solidFill>
                            <a:schemeClr val="tx1"/>
                          </a:solidFill>
                        </a:rPr>
                        <a:t>Title IX Sexual Misconduct? </a:t>
                      </a:r>
                    </a:p>
                  </a:txBody>
                  <a:tcPr marL="110195" marR="110195" marT="55097" marB="55097"/>
                </a:tc>
                <a:tc>
                  <a:txBody>
                    <a:bodyPr/>
                    <a:lstStyle/>
                    <a:p>
                      <a:pPr algn="ctr"/>
                      <a:r>
                        <a:rPr lang="en-US" sz="2800" dirty="0">
                          <a:solidFill>
                            <a:schemeClr val="tx1"/>
                          </a:solidFill>
                        </a:rPr>
                        <a:t>Other Sexual Misconduct?</a:t>
                      </a:r>
                    </a:p>
                  </a:txBody>
                  <a:tcPr marL="110195" marR="110195" marT="55097" marB="55097" anchor="ctr"/>
                </a:tc>
                <a:extLst>
                  <a:ext uri="{0D108BD9-81ED-4DB2-BD59-A6C34878D82A}">
                    <a16:rowId xmlns:a16="http://schemas.microsoft.com/office/drawing/2014/main" val="1593003658"/>
                  </a:ext>
                </a:extLst>
              </a:tr>
              <a:tr h="2683977">
                <a:tc>
                  <a:txBody>
                    <a:bodyPr/>
                    <a:lstStyle/>
                    <a:p>
                      <a:r>
                        <a:rPr lang="en-US" sz="2800" dirty="0"/>
                        <a:t>Must submit to live cross at the hearing, or prior statements may not be considered. </a:t>
                      </a:r>
                    </a:p>
                  </a:txBody>
                  <a:tcPr marL="110195" marR="110195" marT="55097" marB="55097"/>
                </a:tc>
                <a:tc>
                  <a:txBody>
                    <a:bodyPr/>
                    <a:lstStyle/>
                    <a:p>
                      <a:r>
                        <a:rPr lang="en-US" sz="2800" dirty="0"/>
                        <a:t>Do not need to apply this rule. </a:t>
                      </a:r>
                    </a:p>
                  </a:txBody>
                  <a:tcPr marL="110195" marR="110195" marT="55097" marB="55097"/>
                </a:tc>
                <a:extLst>
                  <a:ext uri="{0D108BD9-81ED-4DB2-BD59-A6C34878D82A}">
                    <a16:rowId xmlns:a16="http://schemas.microsoft.com/office/drawing/2014/main" val="3102429087"/>
                  </a:ext>
                </a:extLst>
              </a:tr>
            </a:tbl>
          </a:graphicData>
        </a:graphic>
      </p:graphicFrame>
    </p:spTree>
    <p:extLst>
      <p:ext uri="{BB962C8B-B14F-4D97-AF65-F5344CB8AC3E}">
        <p14:creationId xmlns:p14="http://schemas.microsoft.com/office/powerpoint/2010/main" val="907055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A10216-F628-4D59-B164-5E3A9D1DFEF6}"/>
              </a:ext>
            </a:extLst>
          </p:cNvPr>
          <p:cNvSpPr>
            <a:spLocks noGrp="1"/>
          </p:cNvSpPr>
          <p:nvPr>
            <p:ph type="title"/>
          </p:nvPr>
        </p:nvSpPr>
        <p:spPr/>
        <p:txBody>
          <a:bodyPr/>
          <a:lstStyle/>
          <a:p>
            <a:pPr algn="ctr"/>
            <a:r>
              <a:rPr lang="en-US" b="1" u="sng" dirty="0">
                <a:solidFill>
                  <a:srgbClr val="FFC000"/>
                </a:solidFill>
              </a:rPr>
              <a:t>Is it Title IX Sexual Misconduct?</a:t>
            </a:r>
          </a:p>
        </p:txBody>
      </p:sp>
      <p:sp>
        <p:nvSpPr>
          <p:cNvPr id="3" name="Content Placeholder 2">
            <a:extLst>
              <a:ext uri="{FF2B5EF4-FFF2-40B4-BE49-F238E27FC236}">
                <a16:creationId xmlns:a16="http://schemas.microsoft.com/office/drawing/2014/main" id="{B08E3661-78D6-49CC-8BBA-E71EFDC7FC70}"/>
              </a:ext>
            </a:extLst>
          </p:cNvPr>
          <p:cNvSpPr>
            <a:spLocks noGrp="1"/>
          </p:cNvSpPr>
          <p:nvPr>
            <p:ph idx="1"/>
          </p:nvPr>
        </p:nvSpPr>
        <p:spPr>
          <a:xfrm>
            <a:off x="474562" y="1446836"/>
            <a:ext cx="11424213" cy="5197032"/>
          </a:xfrm>
        </p:spPr>
        <p:txBody>
          <a:bodyPr>
            <a:normAutofit/>
          </a:bodyPr>
          <a:lstStyle/>
          <a:p>
            <a:r>
              <a:rPr lang="en-US" dirty="0"/>
              <a:t>Nonconsensual sexual contact between two students in an off-campus apartment. </a:t>
            </a:r>
          </a:p>
          <a:p>
            <a:pPr lvl="1"/>
            <a:r>
              <a:rPr lang="en-US" dirty="0">
                <a:solidFill>
                  <a:srgbClr val="FF0000"/>
                </a:solidFill>
              </a:rPr>
              <a:t>NO. Not “in the education program or activity.” </a:t>
            </a:r>
          </a:p>
          <a:p>
            <a:r>
              <a:rPr lang="en-US" dirty="0"/>
              <a:t>Professor makes lewd comments to student in class on one occasion.</a:t>
            </a:r>
          </a:p>
          <a:p>
            <a:pPr lvl="1"/>
            <a:r>
              <a:rPr lang="en-US" dirty="0">
                <a:solidFill>
                  <a:srgbClr val="FF0000"/>
                </a:solidFill>
              </a:rPr>
              <a:t>NO. Not “severe, pervasive, and objectively offensive.”</a:t>
            </a:r>
          </a:p>
          <a:p>
            <a:r>
              <a:rPr lang="en-US" dirty="0"/>
              <a:t>Nonconsensual sexual intercourse between two students in a study abroad program. </a:t>
            </a:r>
          </a:p>
          <a:p>
            <a:pPr lvl="1"/>
            <a:r>
              <a:rPr lang="en-US" dirty="0">
                <a:solidFill>
                  <a:srgbClr val="FF0000"/>
                </a:solidFill>
              </a:rPr>
              <a:t>NO. Not “in the United States.”</a:t>
            </a:r>
          </a:p>
          <a:p>
            <a:r>
              <a:rPr lang="en-US" dirty="0"/>
              <a:t>Nonconsensual sexual intercourse between two students in a dorm room.</a:t>
            </a:r>
          </a:p>
          <a:p>
            <a:pPr lvl="1"/>
            <a:r>
              <a:rPr lang="en-US" dirty="0">
                <a:solidFill>
                  <a:srgbClr val="FF0000"/>
                </a:solidFill>
              </a:rPr>
              <a:t>YES.</a:t>
            </a:r>
          </a:p>
          <a:p>
            <a:endParaRPr lang="en-US" dirty="0"/>
          </a:p>
        </p:txBody>
      </p:sp>
      <p:sp>
        <p:nvSpPr>
          <p:cNvPr id="2" name="Rectangle 1">
            <a:extLst>
              <a:ext uri="{FF2B5EF4-FFF2-40B4-BE49-F238E27FC236}">
                <a16:creationId xmlns:a16="http://schemas.microsoft.com/office/drawing/2014/main" id="{332B3B1F-0463-4E95-8FA7-9093B13BA21D}"/>
              </a:ext>
            </a:extLst>
          </p:cNvPr>
          <p:cNvSpPr/>
          <p:nvPr/>
        </p:nvSpPr>
        <p:spPr>
          <a:xfrm>
            <a:off x="335666" y="1446836"/>
            <a:ext cx="11563109" cy="3518703"/>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69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42A0B0-E756-4D8E-8CDB-04674B0111E6}"/>
              </a:ext>
            </a:extLst>
          </p:cNvPr>
          <p:cNvSpPr>
            <a:spLocks noGrp="1"/>
          </p:cNvSpPr>
          <p:nvPr>
            <p:ph type="title"/>
          </p:nvPr>
        </p:nvSpPr>
        <p:spPr>
          <a:xfrm>
            <a:off x="1043631" y="809898"/>
            <a:ext cx="9942716" cy="1554480"/>
          </a:xfrm>
        </p:spPr>
        <p:txBody>
          <a:bodyPr anchor="ctr">
            <a:normAutofit/>
          </a:bodyPr>
          <a:lstStyle/>
          <a:p>
            <a:r>
              <a:rPr lang="en-US" sz="4800" dirty="0"/>
              <a:t>A formal complaint</a:t>
            </a:r>
          </a:p>
        </p:txBody>
      </p:sp>
      <p:sp>
        <p:nvSpPr>
          <p:cNvPr id="3" name="Content Placeholder 2">
            <a:extLst>
              <a:ext uri="{FF2B5EF4-FFF2-40B4-BE49-F238E27FC236}">
                <a16:creationId xmlns:a16="http://schemas.microsoft.com/office/drawing/2014/main" id="{E61CF64C-A9B9-436D-A76D-7A77DC89FD33}"/>
              </a:ext>
            </a:extLst>
          </p:cNvPr>
          <p:cNvSpPr>
            <a:spLocks noGrp="1"/>
          </p:cNvSpPr>
          <p:nvPr>
            <p:ph idx="1"/>
          </p:nvPr>
        </p:nvSpPr>
        <p:spPr>
          <a:xfrm>
            <a:off x="1045028" y="3017522"/>
            <a:ext cx="9941319" cy="3124658"/>
          </a:xfrm>
        </p:spPr>
        <p:txBody>
          <a:bodyPr anchor="ctr">
            <a:noAutofit/>
          </a:bodyPr>
          <a:lstStyle/>
          <a:p>
            <a:pPr marL="0" indent="0">
              <a:buNone/>
            </a:pPr>
            <a:r>
              <a:rPr lang="en-US" dirty="0"/>
              <a:t>A document filed by a complainant or signed by the Title IX Coordinator </a:t>
            </a:r>
          </a:p>
          <a:p>
            <a:r>
              <a:rPr lang="en-US" dirty="0"/>
              <a:t>alleging sexual harassment against a respondent </a:t>
            </a:r>
          </a:p>
          <a:p>
            <a:r>
              <a:rPr lang="en-US" dirty="0"/>
              <a:t>and requesting that the University investigate the allegation of sexual harassment. </a:t>
            </a:r>
          </a:p>
          <a:p>
            <a:pPr marL="0" indent="0">
              <a:buNone/>
            </a:pPr>
            <a:r>
              <a:rPr lang="en-US" dirty="0"/>
              <a:t>At the time of filing, a complainant must be participating in or attempting to participate in the education program or activity of the University.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6B1DB95-FEE2-43E6-A8C0-0F42B934AEA7}"/>
              </a:ext>
            </a:extLst>
          </p:cNvPr>
          <p:cNvCxnSpPr>
            <a:cxnSpLocks/>
          </p:cNvCxnSpPr>
          <p:nvPr/>
        </p:nvCxnSpPr>
        <p:spPr>
          <a:xfrm>
            <a:off x="7523544" y="5509549"/>
            <a:ext cx="255800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42BB1D5-DD61-4AC3-825A-8D997BA572EF}"/>
              </a:ext>
            </a:extLst>
          </p:cNvPr>
          <p:cNvCxnSpPr>
            <a:cxnSpLocks/>
          </p:cNvCxnSpPr>
          <p:nvPr/>
        </p:nvCxnSpPr>
        <p:spPr>
          <a:xfrm>
            <a:off x="1134319" y="5891514"/>
            <a:ext cx="39353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40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6740CF-46F7-420D-90C7-5BC372123D08}"/>
              </a:ext>
            </a:extLst>
          </p:cNvPr>
          <p:cNvSpPr>
            <a:spLocks noGrp="1"/>
          </p:cNvSpPr>
          <p:nvPr>
            <p:ph type="title"/>
          </p:nvPr>
        </p:nvSpPr>
        <p:spPr>
          <a:xfrm>
            <a:off x="1285240" y="1050595"/>
            <a:ext cx="8074815" cy="1618489"/>
          </a:xfrm>
        </p:spPr>
        <p:txBody>
          <a:bodyPr anchor="ctr">
            <a:normAutofit/>
          </a:bodyPr>
          <a:lstStyle/>
          <a:p>
            <a:pPr algn="ctr"/>
            <a:r>
              <a:rPr lang="en-US" sz="5000" dirty="0"/>
              <a:t>§ 106.8(c): Adoption of Grievance Procedures</a:t>
            </a:r>
          </a:p>
        </p:txBody>
      </p:sp>
      <p:sp>
        <p:nvSpPr>
          <p:cNvPr id="3" name="Content Placeholder 2">
            <a:extLst>
              <a:ext uri="{FF2B5EF4-FFF2-40B4-BE49-F238E27FC236}">
                <a16:creationId xmlns:a16="http://schemas.microsoft.com/office/drawing/2014/main" id="{6198B21C-65CE-4704-83CD-47823F5AB0C3}"/>
              </a:ext>
            </a:extLst>
          </p:cNvPr>
          <p:cNvSpPr>
            <a:spLocks noGrp="1"/>
          </p:cNvSpPr>
          <p:nvPr>
            <p:ph idx="1"/>
          </p:nvPr>
        </p:nvSpPr>
        <p:spPr>
          <a:xfrm>
            <a:off x="1285240" y="2969469"/>
            <a:ext cx="8074815" cy="2800395"/>
          </a:xfrm>
        </p:spPr>
        <p:txBody>
          <a:bodyPr anchor="t">
            <a:normAutofit/>
          </a:bodyPr>
          <a:lstStyle/>
          <a:p>
            <a:pPr marL="0" indent="0">
              <a:buNone/>
            </a:pPr>
            <a:r>
              <a:rPr lang="en-US" sz="2400" dirty="0"/>
              <a:t>“A recipient must adopt and publish grievance procedures that provide for the prompt and equitable resolution of student and employee complaints alleging any action that would be prohibited by this part and a grievance process that complies with § 106.45 for formal complaints as defined in § 106.30.”</a:t>
            </a:r>
          </a:p>
        </p:txBody>
      </p:sp>
    </p:spTree>
    <p:extLst>
      <p:ext uri="{BB962C8B-B14F-4D97-AF65-F5344CB8AC3E}">
        <p14:creationId xmlns:p14="http://schemas.microsoft.com/office/powerpoint/2010/main" val="478415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398A9D-BC8D-4008-A146-B83827A4825C}"/>
              </a:ext>
            </a:extLst>
          </p:cNvPr>
          <p:cNvSpPr>
            <a:spLocks noGrp="1"/>
          </p:cNvSpPr>
          <p:nvPr>
            <p:ph type="title"/>
          </p:nvPr>
        </p:nvSpPr>
        <p:spPr>
          <a:xfrm>
            <a:off x="1855400" y="623275"/>
            <a:ext cx="8074815" cy="1618489"/>
          </a:xfrm>
        </p:spPr>
        <p:txBody>
          <a:bodyPr anchor="ctr">
            <a:normAutofit/>
          </a:bodyPr>
          <a:lstStyle/>
          <a:p>
            <a:pPr algn="ctr"/>
            <a:r>
              <a:rPr lang="en-US" sz="4000" dirty="0"/>
              <a:t>Key Requirements of § 106.45 for the formal grievance process:</a:t>
            </a:r>
          </a:p>
        </p:txBody>
      </p:sp>
      <p:sp>
        <p:nvSpPr>
          <p:cNvPr id="3" name="Content Placeholder 2">
            <a:extLst>
              <a:ext uri="{FF2B5EF4-FFF2-40B4-BE49-F238E27FC236}">
                <a16:creationId xmlns:a16="http://schemas.microsoft.com/office/drawing/2014/main" id="{932B0A94-7117-4408-A72C-56E1C4E91D40}"/>
              </a:ext>
            </a:extLst>
          </p:cNvPr>
          <p:cNvSpPr>
            <a:spLocks noGrp="1"/>
          </p:cNvSpPr>
          <p:nvPr>
            <p:ph idx="1"/>
          </p:nvPr>
        </p:nvSpPr>
        <p:spPr>
          <a:xfrm>
            <a:off x="1099596" y="2027018"/>
            <a:ext cx="9942652" cy="2800395"/>
          </a:xfrm>
        </p:spPr>
        <p:txBody>
          <a:bodyPr anchor="t">
            <a:noAutofit/>
          </a:bodyPr>
          <a:lstStyle/>
          <a:p>
            <a:r>
              <a:rPr lang="en-US" sz="2000" dirty="0"/>
              <a:t>Must treat parties equitably </a:t>
            </a:r>
          </a:p>
          <a:p>
            <a:r>
              <a:rPr lang="en-US" sz="2000" dirty="0"/>
              <a:t>Objective evaluation of all relevant evidence</a:t>
            </a:r>
          </a:p>
          <a:p>
            <a:r>
              <a:rPr lang="en-US" sz="2000" dirty="0"/>
              <a:t>Decision-makers must be impartial</a:t>
            </a:r>
          </a:p>
          <a:p>
            <a:r>
              <a:rPr lang="en-US" sz="2000" dirty="0"/>
              <a:t>Presume that the Respondent is not responsible</a:t>
            </a:r>
          </a:p>
          <a:p>
            <a:r>
              <a:rPr lang="en-US" sz="2000" dirty="0"/>
              <a:t>University bears the burden of proof (preponderance of the evidence)</a:t>
            </a:r>
          </a:p>
          <a:p>
            <a:r>
              <a:rPr lang="en-US" sz="2000" dirty="0"/>
              <a:t>Apply the same burden of proof (preponderance of the evidence) to students and employees</a:t>
            </a:r>
          </a:p>
          <a:p>
            <a:r>
              <a:rPr lang="en-US" sz="2000" dirty="0"/>
              <a:t>Create an investigative report that fairly summarizes relevant evidence</a:t>
            </a:r>
          </a:p>
          <a:p>
            <a:r>
              <a:rPr lang="en-US" sz="2000" dirty="0"/>
              <a:t>Hold a live hearing with live cross examination </a:t>
            </a:r>
          </a:p>
          <a:p>
            <a:r>
              <a:rPr lang="en-US" sz="2000" dirty="0"/>
              <a:t>Allow an advisor or provide an advisor for the hearing </a:t>
            </a:r>
          </a:p>
          <a:p>
            <a:r>
              <a:rPr lang="en-US" sz="2000" dirty="0"/>
              <a:t>Provide for an appeal</a:t>
            </a:r>
          </a:p>
        </p:txBody>
      </p:sp>
      <p:cxnSp>
        <p:nvCxnSpPr>
          <p:cNvPr id="5" name="Straight Connector 4">
            <a:extLst>
              <a:ext uri="{FF2B5EF4-FFF2-40B4-BE49-F238E27FC236}">
                <a16:creationId xmlns:a16="http://schemas.microsoft.com/office/drawing/2014/main" id="{715E2CB9-14FA-4CF3-91F8-9CD6DD4CF548}"/>
              </a:ext>
            </a:extLst>
          </p:cNvPr>
          <p:cNvCxnSpPr>
            <a:cxnSpLocks/>
          </p:cNvCxnSpPr>
          <p:nvPr/>
        </p:nvCxnSpPr>
        <p:spPr>
          <a:xfrm>
            <a:off x="1446835" y="3923818"/>
            <a:ext cx="371547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09CE060-6320-4D6C-BECC-4919318920A3}"/>
              </a:ext>
            </a:extLst>
          </p:cNvPr>
          <p:cNvCxnSpPr>
            <a:cxnSpLocks/>
          </p:cNvCxnSpPr>
          <p:nvPr/>
        </p:nvCxnSpPr>
        <p:spPr>
          <a:xfrm>
            <a:off x="2118167" y="5416951"/>
            <a:ext cx="407428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F5C1D3A-AF42-4B14-9B3B-636F741D5BF4}"/>
              </a:ext>
            </a:extLst>
          </p:cNvPr>
          <p:cNvCxnSpPr>
            <a:cxnSpLocks/>
          </p:cNvCxnSpPr>
          <p:nvPr/>
        </p:nvCxnSpPr>
        <p:spPr>
          <a:xfrm>
            <a:off x="3437681" y="5798916"/>
            <a:ext cx="193297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45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26AF7F-1782-480B-8C9A-3ACFAAB8BEC9}"/>
              </a:ext>
            </a:extLst>
          </p:cNvPr>
          <p:cNvSpPr/>
          <p:nvPr/>
        </p:nvSpPr>
        <p:spPr>
          <a:xfrm>
            <a:off x="277793" y="2326510"/>
            <a:ext cx="1724628" cy="2442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Formal Complaint is Filed</a:t>
            </a:r>
          </a:p>
        </p:txBody>
      </p:sp>
      <p:sp>
        <p:nvSpPr>
          <p:cNvPr id="3" name="Arrow: Right 2">
            <a:extLst>
              <a:ext uri="{FF2B5EF4-FFF2-40B4-BE49-F238E27FC236}">
                <a16:creationId xmlns:a16="http://schemas.microsoft.com/office/drawing/2014/main" id="{45377B66-3E01-4303-838E-C5005C515EE0}"/>
              </a:ext>
            </a:extLst>
          </p:cNvPr>
          <p:cNvSpPr/>
          <p:nvPr/>
        </p:nvSpPr>
        <p:spPr>
          <a:xfrm>
            <a:off x="2204978" y="3158440"/>
            <a:ext cx="995423" cy="778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271D8A5-23E4-4E90-98A1-149856B9AD71}"/>
              </a:ext>
            </a:extLst>
          </p:cNvPr>
          <p:cNvSpPr/>
          <p:nvPr/>
        </p:nvSpPr>
        <p:spPr>
          <a:xfrm>
            <a:off x="3400065" y="2338086"/>
            <a:ext cx="1996633" cy="24422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Investigation and Investigative Report </a:t>
            </a:r>
          </a:p>
        </p:txBody>
      </p:sp>
      <p:sp>
        <p:nvSpPr>
          <p:cNvPr id="5" name="Arrow: Right 4">
            <a:extLst>
              <a:ext uri="{FF2B5EF4-FFF2-40B4-BE49-F238E27FC236}">
                <a16:creationId xmlns:a16="http://schemas.microsoft.com/office/drawing/2014/main" id="{373B581D-61B9-447C-A614-8795906DA243}"/>
              </a:ext>
            </a:extLst>
          </p:cNvPr>
          <p:cNvSpPr/>
          <p:nvPr/>
        </p:nvSpPr>
        <p:spPr>
          <a:xfrm>
            <a:off x="5627225" y="3184482"/>
            <a:ext cx="937550" cy="7639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7D4C261-CB55-4BCD-96CB-892B8814EE3C}"/>
              </a:ext>
            </a:extLst>
          </p:cNvPr>
          <p:cNvSpPr/>
          <p:nvPr/>
        </p:nvSpPr>
        <p:spPr>
          <a:xfrm>
            <a:off x="6794342" y="2326509"/>
            <a:ext cx="1898248" cy="244225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Hearing and Determination of Responsibility</a:t>
            </a:r>
          </a:p>
        </p:txBody>
      </p:sp>
      <p:sp>
        <p:nvSpPr>
          <p:cNvPr id="7" name="Arrow: Right 6">
            <a:extLst>
              <a:ext uri="{FF2B5EF4-FFF2-40B4-BE49-F238E27FC236}">
                <a16:creationId xmlns:a16="http://schemas.microsoft.com/office/drawing/2014/main" id="{D393F2E5-CCCC-4DB6-8F19-965DAFFF81E0}"/>
              </a:ext>
            </a:extLst>
          </p:cNvPr>
          <p:cNvSpPr/>
          <p:nvPr/>
        </p:nvSpPr>
        <p:spPr>
          <a:xfrm>
            <a:off x="8807373" y="3158439"/>
            <a:ext cx="939473" cy="778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BB853CF-1ED8-416D-B356-A6A956903784}"/>
              </a:ext>
            </a:extLst>
          </p:cNvPr>
          <p:cNvSpPr/>
          <p:nvPr/>
        </p:nvSpPr>
        <p:spPr>
          <a:xfrm>
            <a:off x="9861630" y="2338086"/>
            <a:ext cx="1996633" cy="2442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Appeal</a:t>
            </a:r>
          </a:p>
        </p:txBody>
      </p:sp>
      <p:sp>
        <p:nvSpPr>
          <p:cNvPr id="9" name="Title 8">
            <a:extLst>
              <a:ext uri="{FF2B5EF4-FFF2-40B4-BE49-F238E27FC236}">
                <a16:creationId xmlns:a16="http://schemas.microsoft.com/office/drawing/2014/main" id="{5B7F8A4D-45BF-4B75-A50A-C0171FF40F5F}"/>
              </a:ext>
            </a:extLst>
          </p:cNvPr>
          <p:cNvSpPr>
            <a:spLocks noGrp="1"/>
          </p:cNvSpPr>
          <p:nvPr>
            <p:ph type="title"/>
          </p:nvPr>
        </p:nvSpPr>
        <p:spPr/>
        <p:txBody>
          <a:bodyPr/>
          <a:lstStyle/>
          <a:p>
            <a:pPr algn="ctr"/>
            <a:r>
              <a:rPr lang="en-US" dirty="0"/>
              <a:t>The Four Stages of the University’s Formal Grievance Process</a:t>
            </a:r>
          </a:p>
        </p:txBody>
      </p:sp>
    </p:spTree>
    <p:extLst>
      <p:ext uri="{BB962C8B-B14F-4D97-AF65-F5344CB8AC3E}">
        <p14:creationId xmlns:p14="http://schemas.microsoft.com/office/powerpoint/2010/main" val="1775472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72785A-AD15-4D45-9A15-10C047949B7D}"/>
              </a:ext>
            </a:extLst>
          </p:cNvPr>
          <p:cNvSpPr>
            <a:spLocks noGrp="1"/>
          </p:cNvSpPr>
          <p:nvPr>
            <p:ph type="title"/>
          </p:nvPr>
        </p:nvSpPr>
        <p:spPr>
          <a:xfrm>
            <a:off x="808638" y="386930"/>
            <a:ext cx="9236700" cy="1188950"/>
          </a:xfrm>
        </p:spPr>
        <p:txBody>
          <a:bodyPr anchor="b">
            <a:normAutofit/>
          </a:bodyPr>
          <a:lstStyle/>
          <a:p>
            <a:r>
              <a:rPr lang="en-US" sz="5000"/>
              <a:t>Requirements of the Live Hearing </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C95148-23DE-4018-88B7-F2B23384D224}"/>
              </a:ext>
            </a:extLst>
          </p:cNvPr>
          <p:cNvSpPr>
            <a:spLocks noGrp="1"/>
          </p:cNvSpPr>
          <p:nvPr>
            <p:ph idx="1"/>
          </p:nvPr>
        </p:nvSpPr>
        <p:spPr>
          <a:xfrm>
            <a:off x="496919" y="2203079"/>
            <a:ext cx="10440409" cy="3831961"/>
          </a:xfrm>
        </p:spPr>
        <p:txBody>
          <a:bodyPr anchor="ctr">
            <a:normAutofit/>
          </a:bodyPr>
          <a:lstStyle/>
          <a:p>
            <a:r>
              <a:rPr lang="en-US" sz="2000" b="1" dirty="0"/>
              <a:t>Cross Examination: </a:t>
            </a:r>
            <a:r>
              <a:rPr lang="en-US" sz="2000" dirty="0"/>
              <a:t>each party’s advisor asks the other party and any witnesses all relevant questions and follow-up questions</a:t>
            </a:r>
          </a:p>
          <a:p>
            <a:pPr lvl="1"/>
            <a:r>
              <a:rPr lang="en-US" sz="2000" dirty="0"/>
              <a:t>directly, orally, and in real time</a:t>
            </a:r>
          </a:p>
          <a:p>
            <a:pPr lvl="1"/>
            <a:r>
              <a:rPr lang="en-US" sz="2000" dirty="0"/>
              <a:t>never by a party personally</a:t>
            </a:r>
          </a:p>
          <a:p>
            <a:r>
              <a:rPr lang="en-US" sz="2000" b="1" dirty="0"/>
              <a:t>May Be Virtual: </a:t>
            </a:r>
            <a:r>
              <a:rPr lang="en-US" sz="2000" dirty="0"/>
              <a:t>CU will use the Zoom platform</a:t>
            </a:r>
          </a:p>
          <a:p>
            <a:r>
              <a:rPr lang="en-US" sz="2000" b="1" dirty="0"/>
              <a:t>Advisors</a:t>
            </a:r>
            <a:r>
              <a:rPr lang="en-US" sz="2000" dirty="0"/>
              <a:t>: Parties may have an advisor of their choice. If a party does not have an advisor, the University must provide an advisor to conduct cross-examination on behalf of that party. </a:t>
            </a:r>
          </a:p>
          <a:p>
            <a:r>
              <a:rPr lang="en-US" sz="2000" b="1" dirty="0"/>
              <a:t>Recorded</a:t>
            </a:r>
            <a:r>
              <a:rPr lang="en-US" sz="2000" dirty="0"/>
              <a:t>: University must create a recording or transcript of any live hearing and make it available to the parties for inspection and review. </a:t>
            </a:r>
          </a:p>
        </p:txBody>
      </p:sp>
    </p:spTree>
    <p:extLst>
      <p:ext uri="{BB962C8B-B14F-4D97-AF65-F5344CB8AC3E}">
        <p14:creationId xmlns:p14="http://schemas.microsoft.com/office/powerpoint/2010/main" val="3494436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296D25-6030-42EB-8972-7C22D1241BDA}"/>
              </a:ext>
            </a:extLst>
          </p:cNvPr>
          <p:cNvSpPr>
            <a:spLocks noGrp="1"/>
          </p:cNvSpPr>
          <p:nvPr>
            <p:ph type="title"/>
          </p:nvPr>
        </p:nvSpPr>
        <p:spPr>
          <a:xfrm>
            <a:off x="808638" y="386930"/>
            <a:ext cx="9236700" cy="1188950"/>
          </a:xfrm>
        </p:spPr>
        <p:txBody>
          <a:bodyPr anchor="b">
            <a:normAutofit/>
          </a:bodyPr>
          <a:lstStyle/>
          <a:p>
            <a:r>
              <a:rPr lang="en-US" sz="5400"/>
              <a:t>The Parties</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385A492-9991-4937-88DC-77CEA528D89D}"/>
              </a:ext>
            </a:extLst>
          </p:cNvPr>
          <p:cNvSpPr>
            <a:spLocks noGrp="1"/>
          </p:cNvSpPr>
          <p:nvPr>
            <p:ph idx="1"/>
          </p:nvPr>
        </p:nvSpPr>
        <p:spPr>
          <a:xfrm>
            <a:off x="793660" y="2599509"/>
            <a:ext cx="10143668" cy="3435531"/>
          </a:xfrm>
        </p:spPr>
        <p:txBody>
          <a:bodyPr anchor="ctr">
            <a:normAutofit/>
          </a:bodyPr>
          <a:lstStyle/>
          <a:p>
            <a:pPr marL="0" indent="0">
              <a:buNone/>
            </a:pPr>
            <a:r>
              <a:rPr lang="en-US" sz="2600" b="1" dirty="0"/>
              <a:t>Complainant</a:t>
            </a:r>
            <a:r>
              <a:rPr lang="en-US" sz="2600" dirty="0"/>
              <a:t> means an individual who is alleged to be the </a:t>
            </a:r>
            <a:r>
              <a:rPr lang="en-US" sz="2600" b="1" dirty="0"/>
              <a:t>victim</a:t>
            </a:r>
            <a:r>
              <a:rPr lang="en-US" sz="2600" dirty="0"/>
              <a:t> of conduct that could constitute sexual harassment</a:t>
            </a:r>
          </a:p>
          <a:p>
            <a:pPr marL="0" indent="0">
              <a:buNone/>
            </a:pPr>
            <a:endParaRPr lang="en-US" sz="2600" dirty="0"/>
          </a:p>
          <a:p>
            <a:pPr marL="0" indent="0">
              <a:buNone/>
            </a:pPr>
            <a:r>
              <a:rPr lang="en-US" sz="2600" b="1" dirty="0"/>
              <a:t>Respondent</a:t>
            </a:r>
            <a:r>
              <a:rPr lang="en-US" sz="2600" dirty="0"/>
              <a:t> means an individual who has been reported to be the </a:t>
            </a:r>
            <a:r>
              <a:rPr lang="en-US" sz="2600" b="1" dirty="0"/>
              <a:t>perpetrator</a:t>
            </a:r>
            <a:r>
              <a:rPr lang="en-US" sz="2600" dirty="0"/>
              <a:t> of conduct that could constitute sexual harassment</a:t>
            </a:r>
          </a:p>
        </p:txBody>
      </p:sp>
    </p:spTree>
    <p:extLst>
      <p:ext uri="{BB962C8B-B14F-4D97-AF65-F5344CB8AC3E}">
        <p14:creationId xmlns:p14="http://schemas.microsoft.com/office/powerpoint/2010/main" val="517526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C4D92-8A05-495E-959A-73E0B20F8A49}"/>
              </a:ext>
            </a:extLst>
          </p:cNvPr>
          <p:cNvSpPr>
            <a:spLocks noGrp="1"/>
          </p:cNvSpPr>
          <p:nvPr>
            <p:ph type="title"/>
          </p:nvPr>
        </p:nvSpPr>
        <p:spPr>
          <a:xfrm>
            <a:off x="808638" y="386930"/>
            <a:ext cx="9236700" cy="1188950"/>
          </a:xfrm>
        </p:spPr>
        <p:txBody>
          <a:bodyPr anchor="b">
            <a:normAutofit/>
          </a:bodyPr>
          <a:lstStyle/>
          <a:p>
            <a:r>
              <a:rPr lang="en-US" sz="5400"/>
              <a:t>Advisor</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7871E2-1A49-4C17-885A-173557A7EF55}"/>
              </a:ext>
            </a:extLst>
          </p:cNvPr>
          <p:cNvSpPr>
            <a:spLocks noGrp="1"/>
          </p:cNvSpPr>
          <p:nvPr>
            <p:ph idx="1"/>
          </p:nvPr>
        </p:nvSpPr>
        <p:spPr>
          <a:xfrm>
            <a:off x="793660" y="2599509"/>
            <a:ext cx="10143668" cy="3435531"/>
          </a:xfrm>
        </p:spPr>
        <p:txBody>
          <a:bodyPr anchor="ctr">
            <a:normAutofit/>
          </a:bodyPr>
          <a:lstStyle/>
          <a:p>
            <a:r>
              <a:rPr lang="en-US" sz="2200"/>
              <a:t>Each party may have an advisor of his or her own choosing</a:t>
            </a:r>
          </a:p>
          <a:p>
            <a:r>
              <a:rPr lang="en-US" sz="2200"/>
              <a:t>May or may not be an attorney</a:t>
            </a:r>
          </a:p>
          <a:p>
            <a:r>
              <a:rPr lang="en-US" sz="2200"/>
              <a:t>Advisor’s role is to conduct cross-examination: directly, orally, and in real time</a:t>
            </a:r>
          </a:p>
          <a:p>
            <a:pPr lvl="1"/>
            <a:r>
              <a:rPr lang="en-US" sz="2200"/>
              <a:t>must permit all relevant questions and follow-up questions, including those challenging credibility</a:t>
            </a:r>
          </a:p>
          <a:p>
            <a:r>
              <a:rPr lang="en-US" sz="2200"/>
              <a:t>If a party does not have an advisor, the University must provide an advisor to conduct cross-examination on behalf of that party </a:t>
            </a:r>
          </a:p>
          <a:p>
            <a:r>
              <a:rPr lang="en-US" sz="2200"/>
              <a:t>If a party does not appear and that party’s advisor does not appear, a university-provided advisor must still cross-examine any other party or witness who appears </a:t>
            </a:r>
          </a:p>
          <a:p>
            <a:endParaRPr lang="en-US" sz="2200"/>
          </a:p>
        </p:txBody>
      </p:sp>
    </p:spTree>
    <p:extLst>
      <p:ext uri="{BB962C8B-B14F-4D97-AF65-F5344CB8AC3E}">
        <p14:creationId xmlns:p14="http://schemas.microsoft.com/office/powerpoint/2010/main" val="1550828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CB722C-0203-4B80-AC4A-2852AA5CBEF0}"/>
              </a:ext>
            </a:extLst>
          </p:cNvPr>
          <p:cNvSpPr>
            <a:spLocks noGrp="1"/>
          </p:cNvSpPr>
          <p:nvPr>
            <p:ph type="title"/>
          </p:nvPr>
        </p:nvSpPr>
        <p:spPr>
          <a:xfrm>
            <a:off x="808638" y="386930"/>
            <a:ext cx="9236700" cy="1188950"/>
          </a:xfrm>
        </p:spPr>
        <p:txBody>
          <a:bodyPr anchor="b">
            <a:normAutofit/>
          </a:bodyPr>
          <a:lstStyle/>
          <a:p>
            <a:r>
              <a:rPr lang="en-US" sz="5400"/>
              <a:t>Other Important Roles</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493987-7FB1-4DC2-8E50-61CA713C1301}"/>
              </a:ext>
            </a:extLst>
          </p:cNvPr>
          <p:cNvSpPr>
            <a:spLocks noGrp="1"/>
          </p:cNvSpPr>
          <p:nvPr>
            <p:ph idx="1"/>
          </p:nvPr>
        </p:nvSpPr>
        <p:spPr>
          <a:xfrm>
            <a:off x="793660" y="2599509"/>
            <a:ext cx="10143668" cy="3435531"/>
          </a:xfrm>
        </p:spPr>
        <p:txBody>
          <a:bodyPr anchor="ctr">
            <a:normAutofit/>
          </a:bodyPr>
          <a:lstStyle/>
          <a:p>
            <a:r>
              <a:rPr lang="en-US" sz="2400" dirty="0"/>
              <a:t>Title IX Coordinator</a:t>
            </a:r>
          </a:p>
          <a:p>
            <a:r>
              <a:rPr lang="en-US" sz="2400" dirty="0"/>
              <a:t>Investigator</a:t>
            </a:r>
          </a:p>
          <a:p>
            <a:r>
              <a:rPr lang="en-US" sz="2400" dirty="0"/>
              <a:t>Witnesses</a:t>
            </a:r>
          </a:p>
          <a:p>
            <a:r>
              <a:rPr lang="en-US" sz="2400" dirty="0"/>
              <a:t>Support persons</a:t>
            </a:r>
          </a:p>
          <a:p>
            <a:endParaRPr lang="en-US" sz="2400" dirty="0"/>
          </a:p>
        </p:txBody>
      </p:sp>
    </p:spTree>
    <p:extLst>
      <p:ext uri="{BB962C8B-B14F-4D97-AF65-F5344CB8AC3E}">
        <p14:creationId xmlns:p14="http://schemas.microsoft.com/office/powerpoint/2010/main" val="224316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C8CBFC-1569-4E32-8E0D-F842D355C543}"/>
              </a:ext>
            </a:extLst>
          </p:cNvPr>
          <p:cNvSpPr>
            <a:spLocks noGrp="1"/>
          </p:cNvSpPr>
          <p:nvPr>
            <p:ph type="title"/>
          </p:nvPr>
        </p:nvSpPr>
        <p:spPr>
          <a:xfrm>
            <a:off x="1285240" y="738079"/>
            <a:ext cx="9872755" cy="893951"/>
          </a:xfrm>
        </p:spPr>
        <p:txBody>
          <a:bodyPr anchor="t">
            <a:noAutofit/>
          </a:bodyPr>
          <a:lstStyle/>
          <a:p>
            <a:pPr algn="ctr"/>
            <a:r>
              <a:rPr lang="en-US" sz="3600" dirty="0"/>
              <a:t>§ 106.8 Designation of Title IX Coordinator: The Equity Offices</a:t>
            </a:r>
          </a:p>
        </p:txBody>
      </p:sp>
      <p:sp>
        <p:nvSpPr>
          <p:cNvPr id="3" name="Content Placeholder 2">
            <a:extLst>
              <a:ext uri="{FF2B5EF4-FFF2-40B4-BE49-F238E27FC236}">
                <a16:creationId xmlns:a16="http://schemas.microsoft.com/office/drawing/2014/main" id="{A7E07F4A-73DE-47E2-BE0D-CE8D76A6B52F}"/>
              </a:ext>
            </a:extLst>
          </p:cNvPr>
          <p:cNvSpPr>
            <a:spLocks noGrp="1"/>
          </p:cNvSpPr>
          <p:nvPr>
            <p:ph idx="1"/>
          </p:nvPr>
        </p:nvSpPr>
        <p:spPr>
          <a:xfrm>
            <a:off x="641774" y="1944546"/>
            <a:ext cx="8947230" cy="4175375"/>
          </a:xfrm>
        </p:spPr>
        <p:txBody>
          <a:bodyPr anchor="t">
            <a:noAutofit/>
          </a:bodyPr>
          <a:lstStyle/>
          <a:p>
            <a:r>
              <a:rPr lang="en-US" sz="2200" dirty="0"/>
              <a:t>CU Boulder: Office of Institutional Equity and Compliance (OIEC)</a:t>
            </a:r>
          </a:p>
          <a:p>
            <a:pPr lvl="1"/>
            <a:r>
              <a:rPr lang="en-US" sz="2200" dirty="0"/>
              <a:t> Valerie Simons, Associate Vice Chancellor and Title IX Coordinator </a:t>
            </a:r>
          </a:p>
          <a:p>
            <a:pPr lvl="1"/>
            <a:r>
              <a:rPr lang="en-US" sz="2200" dirty="0">
                <a:hlinkClick r:id="rId3"/>
              </a:rPr>
              <a:t>https://www.colorado.edu/oiec/</a:t>
            </a:r>
            <a:r>
              <a:rPr lang="en-US" sz="2200" dirty="0"/>
              <a:t> </a:t>
            </a:r>
          </a:p>
          <a:p>
            <a:pPr marL="457200" lvl="1" indent="0">
              <a:buNone/>
            </a:pPr>
            <a:endParaRPr lang="en-US" sz="2200" dirty="0"/>
          </a:p>
          <a:p>
            <a:r>
              <a:rPr lang="en-US" sz="2200" dirty="0"/>
              <a:t>CU Denver | Anschutz Medical Campus: Office of Equity (OE)</a:t>
            </a:r>
          </a:p>
          <a:p>
            <a:pPr lvl="1"/>
            <a:r>
              <a:rPr lang="en-US" sz="2200" dirty="0"/>
              <a:t>Karey Krohnfeldt, Title IX Coordinator </a:t>
            </a:r>
          </a:p>
          <a:p>
            <a:pPr lvl="1"/>
            <a:r>
              <a:rPr lang="en-US" sz="2200" dirty="0">
                <a:hlinkClick r:id="rId4"/>
              </a:rPr>
              <a:t>https://www1.ucdenver.edu/offices/equity</a:t>
            </a:r>
            <a:endParaRPr lang="en-US" sz="2200" dirty="0"/>
          </a:p>
          <a:p>
            <a:pPr marL="0" indent="0">
              <a:buNone/>
            </a:pPr>
            <a:endParaRPr lang="en-US" sz="2200" dirty="0"/>
          </a:p>
          <a:p>
            <a:r>
              <a:rPr lang="en-US" sz="2200" dirty="0"/>
              <a:t> CU Colorado Springs: Office of Institutional Equity (OIE)</a:t>
            </a:r>
          </a:p>
          <a:p>
            <a:pPr lvl="1"/>
            <a:r>
              <a:rPr lang="en-US" sz="2200" dirty="0"/>
              <a:t>Laura Emmot, Interim Director of Institutional Equity</a:t>
            </a:r>
          </a:p>
          <a:p>
            <a:pPr lvl="1"/>
            <a:r>
              <a:rPr lang="en-US" sz="2200" dirty="0">
                <a:hlinkClick r:id="rId5"/>
              </a:rPr>
              <a:t>https://equity.uccs.edu/</a:t>
            </a:r>
            <a:r>
              <a:rPr lang="en-US" sz="2200" dirty="0"/>
              <a:t> </a:t>
            </a:r>
          </a:p>
        </p:txBody>
      </p:sp>
    </p:spTree>
    <p:extLst>
      <p:ext uri="{BB962C8B-B14F-4D97-AF65-F5344CB8AC3E}">
        <p14:creationId xmlns:p14="http://schemas.microsoft.com/office/powerpoint/2010/main" val="662850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644976-9F3D-47AD-8910-8C048309B874}"/>
              </a:ext>
            </a:extLst>
          </p:cNvPr>
          <p:cNvSpPr>
            <a:spLocks noGrp="1"/>
          </p:cNvSpPr>
          <p:nvPr>
            <p:ph type="title"/>
          </p:nvPr>
        </p:nvSpPr>
        <p:spPr>
          <a:xfrm>
            <a:off x="808638" y="386930"/>
            <a:ext cx="9236700" cy="1188950"/>
          </a:xfrm>
        </p:spPr>
        <p:txBody>
          <a:bodyPr anchor="b">
            <a:normAutofit/>
          </a:bodyPr>
          <a:lstStyle/>
          <a:p>
            <a:r>
              <a:rPr lang="en-US" sz="5400"/>
              <a:t>Your role as the Hearing Officer</a:t>
            </a:r>
          </a:p>
        </p:txBody>
      </p:sp>
      <p:grpSp>
        <p:nvGrpSpPr>
          <p:cNvPr id="2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2">
            <a:extLst>
              <a:ext uri="{FF2B5EF4-FFF2-40B4-BE49-F238E27FC236}">
                <a16:creationId xmlns:a16="http://schemas.microsoft.com/office/drawing/2014/main" id="{6536E673-6FA3-425D-BBB9-5283E7E3A759}"/>
              </a:ext>
            </a:extLst>
          </p:cNvPr>
          <p:cNvGraphicFramePr>
            <a:graphicFrameLocks noGrp="1"/>
          </p:cNvGraphicFramePr>
          <p:nvPr>
            <p:ph idx="1"/>
          </p:nvPr>
        </p:nvGraphicFramePr>
        <p:xfrm>
          <a:off x="793660" y="2599509"/>
          <a:ext cx="10143668" cy="3435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4506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2EBBB3-86E5-49C7-8272-C9F54EEFC5B1}"/>
              </a:ext>
            </a:extLst>
          </p:cNvPr>
          <p:cNvSpPr>
            <a:spLocks noGrp="1"/>
          </p:cNvSpPr>
          <p:nvPr>
            <p:ph type="title"/>
          </p:nvPr>
        </p:nvSpPr>
        <p:spPr>
          <a:xfrm>
            <a:off x="965200" y="1383527"/>
            <a:ext cx="6117158" cy="4175166"/>
          </a:xfrm>
        </p:spPr>
        <p:txBody>
          <a:bodyPr vert="horz" lIns="91440" tIns="45720" rIns="91440" bIns="45720" rtlCol="0" anchor="ctr">
            <a:normAutofit/>
          </a:bodyPr>
          <a:lstStyle/>
          <a:p>
            <a:pPr algn="r"/>
            <a:r>
              <a:rPr lang="en-US" sz="9600" kern="1200">
                <a:solidFill>
                  <a:schemeClr val="tx1"/>
                </a:solidFill>
                <a:latin typeface="+mj-lt"/>
                <a:ea typeface="+mj-ea"/>
                <a:cs typeface="+mj-cs"/>
              </a:rPr>
              <a:t>Conducting the Hearing</a:t>
            </a:r>
          </a:p>
        </p:txBody>
      </p:sp>
      <p:sp>
        <p:nvSpPr>
          <p:cNvPr id="3" name="Text Placeholder 2">
            <a:extLst>
              <a:ext uri="{FF2B5EF4-FFF2-40B4-BE49-F238E27FC236}">
                <a16:creationId xmlns:a16="http://schemas.microsoft.com/office/drawing/2014/main" id="{618BB594-8977-4CF1-9687-2C9AEC0C2831}"/>
              </a:ext>
            </a:extLst>
          </p:cNvPr>
          <p:cNvSpPr>
            <a:spLocks noGrp="1"/>
          </p:cNvSpPr>
          <p:nvPr>
            <p:ph type="body" idx="1"/>
          </p:nvPr>
        </p:nvSpPr>
        <p:spPr>
          <a:xfrm>
            <a:off x="7986955" y="2573422"/>
            <a:ext cx="3113064" cy="179537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cxnSp>
        <p:nvCxnSpPr>
          <p:cNvPr id="14" name="Straight Connector 13">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16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FAB978-4B90-4E67-8692-62475D7F0368}"/>
              </a:ext>
            </a:extLst>
          </p:cNvPr>
          <p:cNvSpPr>
            <a:spLocks noGrp="1"/>
          </p:cNvSpPr>
          <p:nvPr>
            <p:ph type="title"/>
          </p:nvPr>
        </p:nvSpPr>
        <p:spPr>
          <a:xfrm>
            <a:off x="808638" y="386930"/>
            <a:ext cx="9236700" cy="1188950"/>
          </a:xfrm>
        </p:spPr>
        <p:txBody>
          <a:bodyPr anchor="b">
            <a:normAutofit/>
          </a:bodyPr>
          <a:lstStyle/>
          <a:p>
            <a:r>
              <a:rPr lang="en-US" sz="5400"/>
              <a:t>Impartiality: An Essential Focus</a:t>
            </a:r>
          </a:p>
        </p:txBody>
      </p:sp>
      <p:grpSp>
        <p:nvGrpSpPr>
          <p:cNvPr id="27" name="Group 26">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8" name="Rectangle 2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CB4302-ACA5-4D20-BD7A-4583FB04D68E}"/>
              </a:ext>
            </a:extLst>
          </p:cNvPr>
          <p:cNvSpPr>
            <a:spLocks noGrp="1"/>
          </p:cNvSpPr>
          <p:nvPr>
            <p:ph idx="1"/>
          </p:nvPr>
        </p:nvSpPr>
        <p:spPr>
          <a:xfrm>
            <a:off x="496919" y="2203079"/>
            <a:ext cx="10440409" cy="3831961"/>
          </a:xfrm>
        </p:spPr>
        <p:txBody>
          <a:bodyPr anchor="ctr">
            <a:normAutofit/>
          </a:bodyPr>
          <a:lstStyle/>
          <a:p>
            <a:pPr marL="0" indent="0">
              <a:buNone/>
            </a:pPr>
            <a:r>
              <a:rPr lang="en-US" sz="2400" dirty="0"/>
              <a:t>From the Preamble: </a:t>
            </a:r>
          </a:p>
          <a:p>
            <a:pPr marL="0" indent="0">
              <a:buNone/>
            </a:pPr>
            <a:r>
              <a:rPr lang="en-US" sz="2400" dirty="0"/>
              <a:t>	“[T]he Department’s interest in ensuring impartial Title IX proceedings that avoid prejudgment of the facts at issue necessitates a broad prohibition on sex stereotypes so that decisions are made on the basis of individualized facts and not on stereotypical notions of what ‘men’ or ‘women’ do or do not do.”</a:t>
            </a:r>
          </a:p>
          <a:p>
            <a:pPr marL="0" indent="0">
              <a:buNone/>
            </a:pPr>
            <a:endParaRPr lang="en-US" sz="2400" dirty="0"/>
          </a:p>
          <a:p>
            <a:pPr marL="0" indent="0">
              <a:buNone/>
            </a:pPr>
            <a:r>
              <a:rPr lang="en-US" sz="2400" dirty="0"/>
              <a:t>Avoid: Pre-judging the facts, conflicts of interest, and bias for/against any party</a:t>
            </a:r>
          </a:p>
        </p:txBody>
      </p:sp>
    </p:spTree>
    <p:extLst>
      <p:ext uri="{BB962C8B-B14F-4D97-AF65-F5344CB8AC3E}">
        <p14:creationId xmlns:p14="http://schemas.microsoft.com/office/powerpoint/2010/main" val="1084462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0A0A14-0454-4EB0-B836-E8EF19E75B52}"/>
              </a:ext>
            </a:extLst>
          </p:cNvPr>
          <p:cNvSpPr>
            <a:spLocks noGrp="1"/>
          </p:cNvSpPr>
          <p:nvPr>
            <p:ph type="title"/>
          </p:nvPr>
        </p:nvSpPr>
        <p:spPr>
          <a:xfrm>
            <a:off x="1006900" y="1188637"/>
            <a:ext cx="3141430" cy="4480726"/>
          </a:xfrm>
        </p:spPr>
        <p:txBody>
          <a:bodyPr>
            <a:normAutofit/>
          </a:bodyPr>
          <a:lstStyle/>
          <a:p>
            <a:pPr algn="r"/>
            <a:r>
              <a:rPr lang="en-US" sz="6600" dirty="0"/>
              <a:t>Do Not</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0F5067A-4913-4BCD-8D89-DCC5223BB0B9}"/>
              </a:ext>
            </a:extLst>
          </p:cNvPr>
          <p:cNvSpPr>
            <a:spLocks noGrp="1"/>
          </p:cNvSpPr>
          <p:nvPr>
            <p:ph idx="1"/>
          </p:nvPr>
        </p:nvSpPr>
        <p:spPr>
          <a:xfrm>
            <a:off x="4974339" y="729205"/>
            <a:ext cx="4960173" cy="5254906"/>
          </a:xfrm>
        </p:spPr>
        <p:txBody>
          <a:bodyPr anchor="ctr">
            <a:normAutofit/>
          </a:bodyPr>
          <a:lstStyle/>
          <a:p>
            <a:r>
              <a:rPr lang="en-US" sz="2200" dirty="0"/>
              <a:t>Rely on stereotypes about how men or women purportedly behave</a:t>
            </a:r>
          </a:p>
          <a:p>
            <a:r>
              <a:rPr lang="en-US" sz="2200" dirty="0"/>
              <a:t>Use data about sexual violence (even if accurate) to consider particular allegations of sexual harassment</a:t>
            </a:r>
          </a:p>
          <a:p>
            <a:r>
              <a:rPr lang="en-US" sz="2200" dirty="0"/>
              <a:t>Draw inferences about credibility based on a party’s status as a complainant or respondent</a:t>
            </a:r>
          </a:p>
          <a:p>
            <a:r>
              <a:rPr lang="en-US" sz="2200" dirty="0"/>
              <a:t>As Decision-maker, be influenced by other school officials in reaching a decision</a:t>
            </a:r>
          </a:p>
          <a:p>
            <a:r>
              <a:rPr lang="en-US" sz="2200" dirty="0"/>
              <a:t>“I’ve seen this before – classic frat party case.”</a:t>
            </a:r>
          </a:p>
          <a:p>
            <a:r>
              <a:rPr lang="en-US" sz="2200" dirty="0"/>
              <a:t>“One drunk girl can ruin a young man’s life.”</a:t>
            </a:r>
          </a:p>
        </p:txBody>
      </p:sp>
    </p:spTree>
    <p:extLst>
      <p:ext uri="{BB962C8B-B14F-4D97-AF65-F5344CB8AC3E}">
        <p14:creationId xmlns:p14="http://schemas.microsoft.com/office/powerpoint/2010/main" val="1861520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F6AAF9-8961-4C68-9E0A-9D5B6CFE420D}"/>
              </a:ext>
            </a:extLst>
          </p:cNvPr>
          <p:cNvSpPr>
            <a:spLocks noGrp="1"/>
          </p:cNvSpPr>
          <p:nvPr>
            <p:ph type="title"/>
          </p:nvPr>
        </p:nvSpPr>
        <p:spPr>
          <a:xfrm>
            <a:off x="1075767" y="1188637"/>
            <a:ext cx="2988234" cy="4480726"/>
          </a:xfrm>
        </p:spPr>
        <p:txBody>
          <a:bodyPr>
            <a:normAutofit/>
          </a:bodyPr>
          <a:lstStyle/>
          <a:p>
            <a:pPr algn="r"/>
            <a:r>
              <a:rPr lang="en-US" sz="6600" dirty="0"/>
              <a:t>DO:</a:t>
            </a:r>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51D5D6E-FD2C-4D0B-A992-07191B4A5868}"/>
              </a:ext>
            </a:extLst>
          </p:cNvPr>
          <p:cNvSpPr>
            <a:spLocks noGrp="1"/>
          </p:cNvSpPr>
          <p:nvPr>
            <p:ph idx="1"/>
          </p:nvPr>
        </p:nvSpPr>
        <p:spPr>
          <a:xfrm>
            <a:off x="5255260" y="1648870"/>
            <a:ext cx="4702848" cy="4115322"/>
          </a:xfrm>
        </p:spPr>
        <p:txBody>
          <a:bodyPr anchor="ctr">
            <a:normAutofit fontScale="77500" lnSpcReduction="20000"/>
          </a:bodyPr>
          <a:lstStyle/>
          <a:p>
            <a:r>
              <a:rPr lang="en-US" sz="3200" dirty="0"/>
              <a:t>Follow the University’s policies and procedures</a:t>
            </a:r>
          </a:p>
          <a:p>
            <a:r>
              <a:rPr lang="en-US" sz="3200" dirty="0"/>
              <a:t>Judge each case on its facts</a:t>
            </a:r>
          </a:p>
          <a:p>
            <a:r>
              <a:rPr lang="en-US" sz="3200" dirty="0"/>
              <a:t>Objectively evaluate the evidence</a:t>
            </a:r>
          </a:p>
          <a:p>
            <a:r>
              <a:rPr lang="en-US" sz="3200" dirty="0"/>
              <a:t>Treat the parties equally</a:t>
            </a:r>
          </a:p>
          <a:p>
            <a:r>
              <a:rPr lang="en-US" sz="3200" dirty="0"/>
              <a:t>Conduct the hearing in manner that does not allow even a perception of bias for or against any party</a:t>
            </a:r>
          </a:p>
          <a:p>
            <a:r>
              <a:rPr lang="en-US" sz="3200" dirty="0"/>
              <a:t>Continue to evaluate bias throughout the process</a:t>
            </a:r>
          </a:p>
        </p:txBody>
      </p:sp>
    </p:spTree>
    <p:extLst>
      <p:ext uri="{BB962C8B-B14F-4D97-AF65-F5344CB8AC3E}">
        <p14:creationId xmlns:p14="http://schemas.microsoft.com/office/powerpoint/2010/main" val="4285471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822EDD-6CC1-4076-B7B9-79FF420E06D4}"/>
              </a:ext>
            </a:extLst>
          </p:cNvPr>
          <p:cNvSpPr>
            <a:spLocks noGrp="1"/>
          </p:cNvSpPr>
          <p:nvPr>
            <p:ph type="title"/>
          </p:nvPr>
        </p:nvSpPr>
        <p:spPr>
          <a:xfrm>
            <a:off x="808638" y="386930"/>
            <a:ext cx="9236700" cy="1188950"/>
          </a:xfrm>
        </p:spPr>
        <p:txBody>
          <a:bodyPr anchor="b">
            <a:normAutofit/>
          </a:bodyPr>
          <a:lstStyle/>
          <a:p>
            <a:r>
              <a:rPr lang="en-US" sz="5400"/>
              <a:t>Technology at the hearing 	</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0EBE86-8B65-495F-BFD0-EA83A5D78693}"/>
              </a:ext>
            </a:extLst>
          </p:cNvPr>
          <p:cNvSpPr>
            <a:spLocks noGrp="1"/>
          </p:cNvSpPr>
          <p:nvPr>
            <p:ph idx="1"/>
          </p:nvPr>
        </p:nvSpPr>
        <p:spPr>
          <a:xfrm>
            <a:off x="793660" y="2599509"/>
            <a:ext cx="10143668" cy="3435531"/>
          </a:xfrm>
        </p:spPr>
        <p:txBody>
          <a:bodyPr anchor="ctr">
            <a:normAutofit/>
          </a:bodyPr>
          <a:lstStyle/>
          <a:p>
            <a:r>
              <a:rPr lang="en-US" sz="2400"/>
              <a:t>The University’s hearings will be conducting using Zoom</a:t>
            </a:r>
          </a:p>
          <a:p>
            <a:r>
              <a:rPr lang="en-US" sz="2400"/>
              <a:t>Know how to control mute settings. Encourage participants to be on “mute” when not speaking.</a:t>
            </a:r>
          </a:p>
          <a:p>
            <a:r>
              <a:rPr lang="en-US" sz="2400"/>
              <a:t>Know how to record the hearing</a:t>
            </a:r>
          </a:p>
          <a:p>
            <a:r>
              <a:rPr lang="en-US" sz="2400"/>
              <a:t>Understand who will let witnesses in from the waiting room, and who will share the content of a screen to allow for viewing exhibits  </a:t>
            </a:r>
          </a:p>
          <a:p>
            <a:r>
              <a:rPr lang="en-US" sz="2400"/>
              <a:t>Encourage participants to turn off computer and phone notifications during the hearing</a:t>
            </a:r>
          </a:p>
        </p:txBody>
      </p:sp>
    </p:spTree>
    <p:extLst>
      <p:ext uri="{BB962C8B-B14F-4D97-AF65-F5344CB8AC3E}">
        <p14:creationId xmlns:p14="http://schemas.microsoft.com/office/powerpoint/2010/main" val="1298450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A088A5-DF33-4937-959C-CE85008428E6}"/>
              </a:ext>
            </a:extLst>
          </p:cNvPr>
          <p:cNvSpPr>
            <a:spLocks noGrp="1"/>
          </p:cNvSpPr>
          <p:nvPr>
            <p:ph type="title"/>
          </p:nvPr>
        </p:nvSpPr>
        <p:spPr>
          <a:xfrm>
            <a:off x="808638" y="386930"/>
            <a:ext cx="9236700" cy="1188950"/>
          </a:xfrm>
        </p:spPr>
        <p:txBody>
          <a:bodyPr anchor="b">
            <a:normAutofit/>
          </a:bodyPr>
          <a:lstStyle/>
          <a:p>
            <a:r>
              <a:rPr lang="en-US" sz="5400"/>
              <a:t>Preparing for the Hearing</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8C34D6-5249-4316-AB8C-B96A2403E486}"/>
              </a:ext>
            </a:extLst>
          </p:cNvPr>
          <p:cNvSpPr>
            <a:spLocks noGrp="1"/>
          </p:cNvSpPr>
          <p:nvPr>
            <p:ph idx="1"/>
          </p:nvPr>
        </p:nvSpPr>
        <p:spPr>
          <a:xfrm>
            <a:off x="793660" y="2599509"/>
            <a:ext cx="10143668" cy="3435531"/>
          </a:xfrm>
        </p:spPr>
        <p:txBody>
          <a:bodyPr anchor="ctr">
            <a:normAutofit/>
          </a:bodyPr>
          <a:lstStyle/>
          <a:p>
            <a:r>
              <a:rPr lang="en-US" sz="1900" dirty="0"/>
              <a:t>Review the investigative report, all relevant evidence, and all directly related evidence</a:t>
            </a:r>
          </a:p>
          <a:p>
            <a:r>
              <a:rPr lang="en-US" sz="1900" dirty="0"/>
              <a:t>Be familiar with the applicable policies and procedures</a:t>
            </a:r>
          </a:p>
          <a:p>
            <a:r>
              <a:rPr lang="en-US" sz="1900" dirty="0"/>
              <a:t>Review whether the matter involves Title IX Sexual Misconduct or other Sexual Misconduct</a:t>
            </a:r>
          </a:p>
          <a:p>
            <a:r>
              <a:rPr lang="en-US" sz="1900" dirty="0"/>
              <a:t>Conduct the pre-hearing conference with the parties and their advisors, where you will: </a:t>
            </a:r>
          </a:p>
          <a:p>
            <a:pPr lvl="1"/>
            <a:r>
              <a:rPr lang="en-US" sz="1900" dirty="0"/>
              <a:t>Identify the parties’ advisors, support person(s), and any witnesses</a:t>
            </a:r>
          </a:p>
          <a:p>
            <a:pPr lvl="1"/>
            <a:r>
              <a:rPr lang="en-US" sz="1900" dirty="0"/>
              <a:t>Set the date and time of the hearing</a:t>
            </a:r>
          </a:p>
          <a:p>
            <a:pPr lvl="1"/>
            <a:r>
              <a:rPr lang="en-US" sz="1900" dirty="0"/>
              <a:t>Establish the order of parties and witnesses in the hearing </a:t>
            </a:r>
          </a:p>
          <a:p>
            <a:pPr lvl="1"/>
            <a:r>
              <a:rPr lang="en-US" sz="1900" dirty="0"/>
              <a:t>Identify exhibits that will be presented </a:t>
            </a:r>
          </a:p>
          <a:p>
            <a:pPr lvl="1"/>
            <a:r>
              <a:rPr lang="en-US" sz="1900" dirty="0"/>
              <a:t>Remind parties and advisors of evidentiary rules applicable to their process</a:t>
            </a:r>
          </a:p>
        </p:txBody>
      </p:sp>
    </p:spTree>
    <p:extLst>
      <p:ext uri="{BB962C8B-B14F-4D97-AF65-F5344CB8AC3E}">
        <p14:creationId xmlns:p14="http://schemas.microsoft.com/office/powerpoint/2010/main" val="864908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CB4828-AB6F-4E9C-A78E-E285E743386C}"/>
              </a:ext>
            </a:extLst>
          </p:cNvPr>
          <p:cNvSpPr>
            <a:spLocks noGrp="1"/>
          </p:cNvSpPr>
          <p:nvPr>
            <p:ph type="title"/>
          </p:nvPr>
        </p:nvSpPr>
        <p:spPr>
          <a:xfrm>
            <a:off x="808638" y="386930"/>
            <a:ext cx="9236700" cy="1188950"/>
          </a:xfrm>
        </p:spPr>
        <p:txBody>
          <a:bodyPr anchor="b">
            <a:normAutofit/>
          </a:bodyPr>
          <a:lstStyle/>
          <a:p>
            <a:r>
              <a:rPr lang="en-US" sz="5400"/>
              <a:t>Enforcing the Rules of Decorum</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98AF18-7D79-452B-89D0-3B8EEEAD5676}"/>
              </a:ext>
            </a:extLst>
          </p:cNvPr>
          <p:cNvSpPr>
            <a:spLocks noGrp="1"/>
          </p:cNvSpPr>
          <p:nvPr>
            <p:ph idx="1"/>
          </p:nvPr>
        </p:nvSpPr>
        <p:spPr>
          <a:xfrm>
            <a:off x="793660" y="2599509"/>
            <a:ext cx="10143668" cy="3435531"/>
          </a:xfrm>
        </p:spPr>
        <p:txBody>
          <a:bodyPr anchor="ctr">
            <a:normAutofit/>
          </a:bodyPr>
          <a:lstStyle/>
          <a:p>
            <a:r>
              <a:rPr lang="en-US" sz="2200" dirty="0"/>
              <a:t>Although less formal than courtroom proceedings, the University requires a respectful hearing. </a:t>
            </a:r>
          </a:p>
          <a:p>
            <a:r>
              <a:rPr lang="en-US" sz="2200" dirty="0"/>
              <a:t>Any abuse, interference, or failure to comply with university hearing processes could result in the exclusion of individuals from the hearing process or referral to other university offices for resolution. </a:t>
            </a:r>
          </a:p>
          <a:p>
            <a:r>
              <a:rPr lang="en-US" sz="2200" dirty="0"/>
              <a:t>Advisors who violate these expectations after warnings to cease may be asked to leave and may be precluded from attendance at future meetings or hearings. </a:t>
            </a:r>
          </a:p>
          <a:p>
            <a:r>
              <a:rPr lang="en-US" sz="2200" dirty="0"/>
              <a:t>The Hearing Officer has broad discretion and authority to respond to disruptive or harassing behaviors, including adjourning the hearing or excluding disruptive persons.</a:t>
            </a:r>
          </a:p>
        </p:txBody>
      </p:sp>
    </p:spTree>
    <p:extLst>
      <p:ext uri="{BB962C8B-B14F-4D97-AF65-F5344CB8AC3E}">
        <p14:creationId xmlns:p14="http://schemas.microsoft.com/office/powerpoint/2010/main" val="341704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EDF573-A8CA-41DD-B27E-BD29BE5298AE}"/>
              </a:ext>
            </a:extLst>
          </p:cNvPr>
          <p:cNvSpPr>
            <a:spLocks noGrp="1"/>
          </p:cNvSpPr>
          <p:nvPr>
            <p:ph type="title"/>
          </p:nvPr>
        </p:nvSpPr>
        <p:spPr>
          <a:xfrm>
            <a:off x="808638" y="386930"/>
            <a:ext cx="9236700" cy="1188950"/>
          </a:xfrm>
        </p:spPr>
        <p:txBody>
          <a:bodyPr anchor="b">
            <a:normAutofit/>
          </a:bodyPr>
          <a:lstStyle/>
          <a:p>
            <a:r>
              <a:rPr lang="en-US" sz="4600"/>
              <a:t>Relevant Evidence: the only guidepost</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2C5F42-83C6-426B-B8B5-2AA71B7FD0C3}"/>
              </a:ext>
            </a:extLst>
          </p:cNvPr>
          <p:cNvSpPr>
            <a:spLocks noGrp="1"/>
          </p:cNvSpPr>
          <p:nvPr>
            <p:ph idx="1"/>
          </p:nvPr>
        </p:nvSpPr>
        <p:spPr>
          <a:xfrm>
            <a:off x="496919" y="2203079"/>
            <a:ext cx="10440409" cy="3831961"/>
          </a:xfrm>
        </p:spPr>
        <p:txBody>
          <a:bodyPr anchor="ctr">
            <a:normAutofit/>
          </a:bodyPr>
          <a:lstStyle/>
          <a:p>
            <a:pPr marL="0" indent="0">
              <a:buNone/>
            </a:pPr>
            <a:r>
              <a:rPr lang="en-US" sz="2200" dirty="0"/>
              <a:t>From DOE: “The § 106.45 grievance process is designed to bring all </a:t>
            </a:r>
            <a:r>
              <a:rPr lang="en-US" sz="2200" dirty="0">
                <a:solidFill>
                  <a:srgbClr val="FF0000"/>
                </a:solidFill>
              </a:rPr>
              <a:t>relevant</a:t>
            </a:r>
            <a:r>
              <a:rPr lang="en-US" sz="2200" dirty="0"/>
              <a:t> </a:t>
            </a:r>
            <a:r>
              <a:rPr lang="en-US" sz="2200" dirty="0">
                <a:solidFill>
                  <a:srgbClr val="FF0000"/>
                </a:solidFill>
              </a:rPr>
              <a:t>evidence</a:t>
            </a:r>
            <a:r>
              <a:rPr lang="en-US" sz="2200" dirty="0"/>
              <a:t> concerning sexual harassment allegations to the decision maker’s attention so that a determination regarding responsibility is reached fairly and reliably.” </a:t>
            </a:r>
          </a:p>
          <a:p>
            <a:pPr marL="0" indent="0">
              <a:buNone/>
            </a:pPr>
            <a:endParaRPr lang="en-US" sz="2200" dirty="0"/>
          </a:p>
          <a:p>
            <a:pPr marL="0" indent="0">
              <a:buNone/>
            </a:pPr>
            <a:r>
              <a:rPr lang="en-US" sz="2200" dirty="0"/>
              <a:t>The Rules of Evidence do not apply, and the University is prohibited from adopting rules that contravene the purposes of the evidentiary requirements under § 106.45 (for instance, cannot adopt a rule prohibiting relevant evidence that is unduly prejudicial).</a:t>
            </a:r>
          </a:p>
        </p:txBody>
      </p:sp>
    </p:spTree>
    <p:extLst>
      <p:ext uri="{BB962C8B-B14F-4D97-AF65-F5344CB8AC3E}">
        <p14:creationId xmlns:p14="http://schemas.microsoft.com/office/powerpoint/2010/main" val="1008241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174DEF-6D12-4CAD-A917-D9425CF5F089}"/>
              </a:ext>
            </a:extLst>
          </p:cNvPr>
          <p:cNvSpPr>
            <a:spLocks noGrp="1"/>
          </p:cNvSpPr>
          <p:nvPr>
            <p:ph type="title"/>
          </p:nvPr>
        </p:nvSpPr>
        <p:spPr>
          <a:xfrm>
            <a:off x="1153618" y="1400537"/>
            <a:ext cx="4008586" cy="4519973"/>
          </a:xfrm>
        </p:spPr>
        <p:txBody>
          <a:bodyPr anchor="t">
            <a:normAutofit/>
          </a:bodyPr>
          <a:lstStyle/>
          <a:p>
            <a:r>
              <a:rPr lang="en-US" sz="2000" dirty="0">
                <a:latin typeface="+mn-lt"/>
              </a:rPr>
              <a:t>The investigator must </a:t>
            </a:r>
            <a:r>
              <a:rPr lang="en-US" sz="2000" dirty="0">
                <a:solidFill>
                  <a:srgbClr val="C00000"/>
                </a:solidFill>
                <a:latin typeface="+mn-lt"/>
              </a:rPr>
              <a:t>collect and make available to the parties for review all relevant and </a:t>
            </a:r>
            <a:r>
              <a:rPr lang="en-US" sz="2800" dirty="0">
                <a:solidFill>
                  <a:srgbClr val="0070C0"/>
                </a:solidFill>
                <a:latin typeface="+mn-lt"/>
              </a:rPr>
              <a:t>directly related</a:t>
            </a:r>
            <a:r>
              <a:rPr lang="en-US" sz="2000" dirty="0">
                <a:solidFill>
                  <a:srgbClr val="C00000"/>
                </a:solidFill>
                <a:latin typeface="+mn-lt"/>
              </a:rPr>
              <a:t> evidence</a:t>
            </a:r>
            <a:r>
              <a:rPr lang="en-US" sz="2000" dirty="0">
                <a:latin typeface="+mn-lt"/>
              </a:rPr>
              <a:t>. </a:t>
            </a:r>
            <a:br>
              <a:rPr lang="en-US" sz="2000" dirty="0">
                <a:latin typeface="+mn-lt"/>
              </a:rPr>
            </a:br>
            <a:r>
              <a:rPr lang="en-US" sz="2000" dirty="0">
                <a:latin typeface="+mn-lt"/>
              </a:rPr>
              <a:t>§ 106.45(b)(3)(vi) </a:t>
            </a:r>
            <a:br>
              <a:rPr lang="en-US" sz="2000" dirty="0">
                <a:latin typeface="+mn-lt"/>
              </a:rPr>
            </a:br>
            <a:br>
              <a:rPr lang="en-US" sz="2000" dirty="0">
                <a:latin typeface="+mn-lt"/>
              </a:rPr>
            </a:br>
            <a:r>
              <a:rPr lang="en-US" sz="2000" dirty="0">
                <a:latin typeface="+mn-lt"/>
              </a:rPr>
              <a:t>This must include:</a:t>
            </a:r>
            <a:br>
              <a:rPr lang="en-US" sz="2000" dirty="0">
                <a:latin typeface="+mn-lt"/>
              </a:rPr>
            </a:br>
            <a:r>
              <a:rPr lang="en-US" sz="2000" dirty="0">
                <a:latin typeface="+mn-lt"/>
              </a:rPr>
              <a:t>	the evidence that the University does not intend to rely on in making a determination of responsibility</a:t>
            </a:r>
            <a:br>
              <a:rPr lang="en-US" sz="2000" dirty="0">
                <a:latin typeface="+mn-lt"/>
              </a:rPr>
            </a:br>
            <a:r>
              <a:rPr lang="en-US" sz="2000" dirty="0">
                <a:latin typeface="+mn-lt"/>
              </a:rPr>
              <a:t>	inculpatory or exculpatory evidence, whether obtained from a party or another source</a:t>
            </a:r>
          </a:p>
        </p:txBody>
      </p:sp>
      <p:sp>
        <p:nvSpPr>
          <p:cNvPr id="3" name="Content Placeholder 2">
            <a:extLst>
              <a:ext uri="{FF2B5EF4-FFF2-40B4-BE49-F238E27FC236}">
                <a16:creationId xmlns:a16="http://schemas.microsoft.com/office/drawing/2014/main" id="{7871B2E7-CD7E-444E-835D-F5552643F1FA}"/>
              </a:ext>
            </a:extLst>
          </p:cNvPr>
          <p:cNvSpPr>
            <a:spLocks noGrp="1"/>
          </p:cNvSpPr>
          <p:nvPr>
            <p:ph idx="1"/>
          </p:nvPr>
        </p:nvSpPr>
        <p:spPr>
          <a:xfrm>
            <a:off x="6291923" y="1400537"/>
            <a:ext cx="4971824" cy="4519973"/>
          </a:xfrm>
        </p:spPr>
        <p:txBody>
          <a:bodyPr anchor="t">
            <a:normAutofit/>
          </a:bodyPr>
          <a:lstStyle/>
          <a:p>
            <a:pPr marL="0" indent="0">
              <a:buNone/>
            </a:pPr>
            <a:r>
              <a:rPr lang="en-US" sz="2000" dirty="0"/>
              <a:t>The investigative report and </a:t>
            </a:r>
            <a:r>
              <a:rPr lang="en-US" sz="2000" dirty="0">
                <a:solidFill>
                  <a:srgbClr val="C00000"/>
                </a:solidFill>
              </a:rPr>
              <a:t>the determination of responsibility may only be based on </a:t>
            </a:r>
            <a:r>
              <a:rPr lang="en-US" dirty="0">
                <a:solidFill>
                  <a:srgbClr val="0070C0"/>
                </a:solidFill>
              </a:rPr>
              <a:t>relevant</a:t>
            </a:r>
            <a:r>
              <a:rPr lang="en-US" sz="2000" dirty="0">
                <a:solidFill>
                  <a:srgbClr val="C00000"/>
                </a:solidFill>
              </a:rPr>
              <a:t> evidence</a:t>
            </a:r>
            <a:r>
              <a:rPr lang="en-US" sz="2000" dirty="0"/>
              <a:t>. § 106.45(b)(3)(vi)</a:t>
            </a:r>
          </a:p>
          <a:p>
            <a:pPr marL="0" indent="0">
              <a:buNone/>
            </a:pPr>
            <a:endParaRPr lang="en-US" sz="1900" dirty="0"/>
          </a:p>
        </p:txBody>
      </p:sp>
    </p:spTree>
    <p:extLst>
      <p:ext uri="{BB962C8B-B14F-4D97-AF65-F5344CB8AC3E}">
        <p14:creationId xmlns:p14="http://schemas.microsoft.com/office/powerpoint/2010/main" val="137590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627E5-0865-4B7C-BA3F-A89981C43CA5}"/>
              </a:ext>
            </a:extLst>
          </p:cNvPr>
          <p:cNvSpPr>
            <a:spLocks noGrp="1"/>
          </p:cNvSpPr>
          <p:nvPr>
            <p:ph type="title"/>
          </p:nvPr>
        </p:nvSpPr>
        <p:spPr/>
        <p:txBody>
          <a:bodyPr>
            <a:normAutofit/>
          </a:bodyPr>
          <a:lstStyle/>
          <a:p>
            <a:pPr algn="ctr"/>
            <a:r>
              <a:rPr lang="en-US" sz="6600" b="1" u="sng" dirty="0">
                <a:solidFill>
                  <a:srgbClr val="FFC000"/>
                </a:solidFill>
              </a:rPr>
              <a:t>Title IX: Scope</a:t>
            </a:r>
          </a:p>
        </p:txBody>
      </p:sp>
      <p:sp>
        <p:nvSpPr>
          <p:cNvPr id="3" name="Content Placeholder 2">
            <a:extLst>
              <a:ext uri="{FF2B5EF4-FFF2-40B4-BE49-F238E27FC236}">
                <a16:creationId xmlns:a16="http://schemas.microsoft.com/office/drawing/2014/main" id="{34FC653F-7093-427F-89E9-02C462E7F2F5}"/>
              </a:ext>
            </a:extLst>
          </p:cNvPr>
          <p:cNvSpPr>
            <a:spLocks noGrp="1"/>
          </p:cNvSpPr>
          <p:nvPr>
            <p:ph sz="half" idx="1"/>
          </p:nvPr>
        </p:nvSpPr>
        <p:spPr>
          <a:xfrm>
            <a:off x="838200" y="1825625"/>
            <a:ext cx="5181600" cy="4933990"/>
          </a:xfrm>
        </p:spPr>
        <p:txBody>
          <a:bodyPr anchor="ctr">
            <a:normAutofit/>
          </a:bodyPr>
          <a:lstStyle/>
          <a:p>
            <a:pPr marL="0" indent="0">
              <a:buNone/>
            </a:pPr>
            <a:r>
              <a:rPr lang="en-US" sz="2600" u="sng" dirty="0"/>
              <a:t>20 U.S.C. § 1681: </a:t>
            </a:r>
          </a:p>
          <a:p>
            <a:pPr marL="0" indent="0">
              <a:buNone/>
            </a:pPr>
            <a:r>
              <a:rPr lang="en-US" sz="2600" dirty="0"/>
              <a:t>“No person in the United States shall, on the basis of sex, be excluded from participation in, be denied the benefits of, or be subjected to discrimination under any education program or activity receiving Federal financial assistance.”</a:t>
            </a:r>
            <a:endParaRPr lang="en-US" sz="800" dirty="0"/>
          </a:p>
        </p:txBody>
      </p:sp>
      <p:sp>
        <p:nvSpPr>
          <p:cNvPr id="4" name="Content Placeholder 3">
            <a:extLst>
              <a:ext uri="{FF2B5EF4-FFF2-40B4-BE49-F238E27FC236}">
                <a16:creationId xmlns:a16="http://schemas.microsoft.com/office/drawing/2014/main" id="{A56BB341-CFD3-4716-977C-FD7E08162275}"/>
              </a:ext>
            </a:extLst>
          </p:cNvPr>
          <p:cNvSpPr>
            <a:spLocks noGrp="1"/>
          </p:cNvSpPr>
          <p:nvPr>
            <p:ph sz="half" idx="2"/>
          </p:nvPr>
        </p:nvSpPr>
        <p:spPr>
          <a:xfrm>
            <a:off x="6172200" y="1825625"/>
            <a:ext cx="5181600" cy="4667250"/>
          </a:xfrm>
        </p:spPr>
        <p:txBody>
          <a:bodyPr anchor="ctr">
            <a:normAutofit/>
          </a:bodyPr>
          <a:lstStyle/>
          <a:p>
            <a:pPr marL="0" indent="0">
              <a:buNone/>
            </a:pPr>
            <a:endParaRPr lang="en-US" dirty="0"/>
          </a:p>
          <a:p>
            <a:r>
              <a:rPr lang="en-US" sz="3000" dirty="0"/>
              <a:t>Athletics</a:t>
            </a:r>
          </a:p>
          <a:p>
            <a:r>
              <a:rPr lang="en-US" sz="3000" dirty="0"/>
              <a:t>Recruitment &amp; admissions   </a:t>
            </a:r>
          </a:p>
          <a:p>
            <a:r>
              <a:rPr lang="en-US" sz="3000" dirty="0"/>
              <a:t>Financial assistance </a:t>
            </a:r>
          </a:p>
          <a:p>
            <a:r>
              <a:rPr lang="en-US" sz="3000" dirty="0"/>
              <a:t>Discipline</a:t>
            </a:r>
          </a:p>
          <a:p>
            <a:r>
              <a:rPr lang="en-US" sz="3000" dirty="0"/>
              <a:t>Employment</a:t>
            </a:r>
          </a:p>
          <a:p>
            <a:r>
              <a:rPr lang="en-US" sz="3000" dirty="0"/>
              <a:t>Sex-based harassment- </a:t>
            </a:r>
            <a:r>
              <a:rPr lang="en-US" sz="3000" b="1" dirty="0">
                <a:solidFill>
                  <a:srgbClr val="FF0000"/>
                </a:solidFill>
              </a:rPr>
              <a:t>why we’re here today</a:t>
            </a:r>
          </a:p>
          <a:p>
            <a:endParaRPr lang="en-US" dirty="0"/>
          </a:p>
        </p:txBody>
      </p:sp>
    </p:spTree>
    <p:extLst>
      <p:ext uri="{BB962C8B-B14F-4D97-AF65-F5344CB8AC3E}">
        <p14:creationId xmlns:p14="http://schemas.microsoft.com/office/powerpoint/2010/main" val="2007925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F2C08E-7870-4910-B79C-BC1D26B046CC}"/>
              </a:ext>
            </a:extLst>
          </p:cNvPr>
          <p:cNvSpPr>
            <a:spLocks noGrp="1"/>
          </p:cNvSpPr>
          <p:nvPr>
            <p:ph type="title"/>
          </p:nvPr>
        </p:nvSpPr>
        <p:spPr/>
        <p:txBody>
          <a:bodyPr/>
          <a:lstStyle/>
          <a:p>
            <a:pPr algn="ctr"/>
            <a:r>
              <a:rPr lang="en-US" b="1" dirty="0">
                <a:solidFill>
                  <a:srgbClr val="0070C0"/>
                </a:solidFill>
              </a:rPr>
              <a:t>Directly Related </a:t>
            </a:r>
            <a:r>
              <a:rPr lang="en-US" b="1" dirty="0"/>
              <a:t>vs. </a:t>
            </a:r>
            <a:r>
              <a:rPr lang="en-US" b="1" dirty="0">
                <a:solidFill>
                  <a:srgbClr val="FFC000"/>
                </a:solidFill>
              </a:rPr>
              <a:t>Relevant</a:t>
            </a:r>
            <a:r>
              <a:rPr lang="en-US" b="1" dirty="0"/>
              <a:t> Evidence</a:t>
            </a:r>
          </a:p>
        </p:txBody>
      </p:sp>
      <p:sp>
        <p:nvSpPr>
          <p:cNvPr id="8" name="Content Placeholder 7">
            <a:extLst>
              <a:ext uri="{FF2B5EF4-FFF2-40B4-BE49-F238E27FC236}">
                <a16:creationId xmlns:a16="http://schemas.microsoft.com/office/drawing/2014/main" id="{597BCD49-6C79-45DA-B526-EE28A9867BC6}"/>
              </a:ext>
            </a:extLst>
          </p:cNvPr>
          <p:cNvSpPr>
            <a:spLocks noGrp="1"/>
          </p:cNvSpPr>
          <p:nvPr>
            <p:ph sz="half" idx="1"/>
          </p:nvPr>
        </p:nvSpPr>
        <p:spPr/>
        <p:txBody>
          <a:bodyPr/>
          <a:lstStyle/>
          <a:p>
            <a:r>
              <a:rPr lang="en-US" dirty="0"/>
              <a:t>“Directly related” is not defined in the rules.</a:t>
            </a:r>
          </a:p>
          <a:p>
            <a:r>
              <a:rPr lang="en-US" dirty="0"/>
              <a:t>Directly related is a broader universe than “relevant.” </a:t>
            </a:r>
          </a:p>
        </p:txBody>
      </p:sp>
      <p:sp>
        <p:nvSpPr>
          <p:cNvPr id="9" name="Content Placeholder 8">
            <a:extLst>
              <a:ext uri="{FF2B5EF4-FFF2-40B4-BE49-F238E27FC236}">
                <a16:creationId xmlns:a16="http://schemas.microsoft.com/office/drawing/2014/main" id="{257B2FD0-EA92-4E03-A6D5-95D854A421E0}"/>
              </a:ext>
            </a:extLst>
          </p:cNvPr>
          <p:cNvSpPr>
            <a:spLocks noGrp="1"/>
          </p:cNvSpPr>
          <p:nvPr>
            <p:ph sz="half" idx="2"/>
          </p:nvPr>
        </p:nvSpPr>
        <p:spPr/>
        <p:txBody>
          <a:bodyPr>
            <a:normAutofit/>
          </a:bodyPr>
          <a:lstStyle/>
          <a:p>
            <a:r>
              <a:rPr lang="en-US" dirty="0"/>
              <a:t>Relevant is not defined in the rules.</a:t>
            </a:r>
          </a:p>
          <a:p>
            <a:r>
              <a:rPr lang="en-US" dirty="0"/>
              <a:t>The Preamble states relevant evidence is:</a:t>
            </a:r>
          </a:p>
          <a:p>
            <a:pPr lvl="1"/>
            <a:r>
              <a:rPr lang="en-US" sz="2800" dirty="0"/>
              <a:t>“evidence pertinent to proving whether facts material to the allegations under investigation are more or less likely to be true.” </a:t>
            </a:r>
          </a:p>
        </p:txBody>
      </p:sp>
    </p:spTree>
    <p:extLst>
      <p:ext uri="{BB962C8B-B14F-4D97-AF65-F5344CB8AC3E}">
        <p14:creationId xmlns:p14="http://schemas.microsoft.com/office/powerpoint/2010/main" val="2879766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949E7B-E45E-47CB-8EE3-7F4BB2664410}"/>
              </a:ext>
            </a:extLst>
          </p:cNvPr>
          <p:cNvSpPr>
            <a:spLocks noGrp="1"/>
          </p:cNvSpPr>
          <p:nvPr>
            <p:ph type="title"/>
          </p:nvPr>
        </p:nvSpPr>
        <p:spPr>
          <a:xfrm>
            <a:off x="808638" y="386930"/>
            <a:ext cx="9236700" cy="1188950"/>
          </a:xfrm>
        </p:spPr>
        <p:txBody>
          <a:bodyPr anchor="b">
            <a:normAutofit/>
          </a:bodyPr>
          <a:lstStyle/>
          <a:p>
            <a:r>
              <a:rPr lang="en-US" sz="4600"/>
              <a:t>Making on-the-spot relevancy rulings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D338F2-5594-4B52-A49B-59E54BD9DADD}"/>
              </a:ext>
            </a:extLst>
          </p:cNvPr>
          <p:cNvSpPr>
            <a:spLocks noGrp="1"/>
          </p:cNvSpPr>
          <p:nvPr>
            <p:ph idx="1"/>
          </p:nvPr>
        </p:nvSpPr>
        <p:spPr>
          <a:xfrm>
            <a:off x="219919" y="2203079"/>
            <a:ext cx="11007524" cy="4147845"/>
          </a:xfrm>
        </p:spPr>
        <p:txBody>
          <a:bodyPr anchor="ctr">
            <a:normAutofit/>
          </a:bodyPr>
          <a:lstStyle/>
          <a:p>
            <a:r>
              <a:rPr lang="en-US" sz="2400" dirty="0"/>
              <a:t>Only relevant cross-examination and other questions may be asked of a party or witness. </a:t>
            </a:r>
          </a:p>
          <a:p>
            <a:r>
              <a:rPr lang="en-US" sz="2400" dirty="0"/>
              <a:t>Before a party or witness answers a cross-examination question, the Hearing Officer must first determine whether the question is relevant and explain any decision to exclude it. </a:t>
            </a:r>
          </a:p>
          <a:p>
            <a:r>
              <a:rPr lang="en-US" sz="2400" dirty="0"/>
              <a:t>You may allow the advisors to conduct cross examination without pausing for an affirmative ruling on relevance, only interjecting when there are relevance concerns.</a:t>
            </a:r>
          </a:p>
        </p:txBody>
      </p:sp>
    </p:spTree>
    <p:extLst>
      <p:ext uri="{BB962C8B-B14F-4D97-AF65-F5344CB8AC3E}">
        <p14:creationId xmlns:p14="http://schemas.microsoft.com/office/powerpoint/2010/main" val="4011819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9CA6F-CCF4-417C-A28D-16A879772125}"/>
              </a:ext>
            </a:extLst>
          </p:cNvPr>
          <p:cNvSpPr>
            <a:spLocks noGrp="1"/>
          </p:cNvSpPr>
          <p:nvPr>
            <p:ph type="title"/>
          </p:nvPr>
        </p:nvSpPr>
        <p:spPr>
          <a:xfrm>
            <a:off x="1006900" y="1188637"/>
            <a:ext cx="3060848" cy="4480726"/>
          </a:xfrm>
        </p:spPr>
        <p:txBody>
          <a:bodyPr>
            <a:normAutofit/>
          </a:bodyPr>
          <a:lstStyle/>
          <a:p>
            <a:pPr algn="r"/>
            <a:r>
              <a:rPr lang="en-US" sz="6100" dirty="0"/>
              <a:t>What is </a:t>
            </a:r>
            <a:r>
              <a:rPr lang="en-US" sz="6100" b="1" dirty="0"/>
              <a:t>NOT</a:t>
            </a:r>
            <a:r>
              <a:rPr lang="en-US" sz="6100" dirty="0"/>
              <a:t> Relevant</a:t>
            </a:r>
          </a:p>
        </p:txBody>
      </p:sp>
      <p:sp>
        <p:nvSpPr>
          <p:cNvPr id="18" name="Freeform: Shape 10">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250" y="323519"/>
            <a:ext cx="7217311"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9A4BA03F-FEE9-486D-9201-40024256DF1F}"/>
              </a:ext>
            </a:extLst>
          </p:cNvPr>
          <p:cNvGraphicFramePr>
            <a:graphicFrameLocks noGrp="1"/>
          </p:cNvGraphicFramePr>
          <p:nvPr>
            <p:ph idx="1"/>
            <p:extLst>
              <p:ext uri="{D42A27DB-BD31-4B8C-83A1-F6EECF244321}">
                <p14:modId xmlns:p14="http://schemas.microsoft.com/office/powerpoint/2010/main" val="2353587537"/>
              </p:ext>
            </p:extLst>
          </p:nvPr>
        </p:nvGraphicFramePr>
        <p:xfrm>
          <a:off x="5101143" y="1008993"/>
          <a:ext cx="5077071" cy="4760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610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71F7DB-DAD2-420A-BCF4-5D7B0201217A}"/>
              </a:ext>
            </a:extLst>
          </p:cNvPr>
          <p:cNvSpPr>
            <a:spLocks noGrp="1"/>
          </p:cNvSpPr>
          <p:nvPr>
            <p:ph type="title"/>
          </p:nvPr>
        </p:nvSpPr>
        <p:spPr>
          <a:xfrm>
            <a:off x="1006900" y="1188637"/>
            <a:ext cx="3060848" cy="4480726"/>
          </a:xfrm>
        </p:spPr>
        <p:txBody>
          <a:bodyPr>
            <a:normAutofit/>
          </a:bodyPr>
          <a:lstStyle/>
          <a:p>
            <a:pPr algn="r"/>
            <a:r>
              <a:rPr lang="en-US" sz="3600"/>
              <a:t>Sexual Predisposition v. Prior Sexual Behavior</a:t>
            </a:r>
          </a:p>
        </p:txBody>
      </p:sp>
      <p:sp>
        <p:nvSpPr>
          <p:cNvPr id="11" name="Freeform: Shape 10">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250" y="323519"/>
            <a:ext cx="7217311"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AE89663-E07E-4542-8F39-741777BD9355}"/>
              </a:ext>
            </a:extLst>
          </p:cNvPr>
          <p:cNvGraphicFramePr>
            <a:graphicFrameLocks noGrp="1"/>
          </p:cNvGraphicFramePr>
          <p:nvPr>
            <p:ph idx="1"/>
            <p:extLst>
              <p:ext uri="{D42A27DB-BD31-4B8C-83A1-F6EECF244321}">
                <p14:modId xmlns:p14="http://schemas.microsoft.com/office/powerpoint/2010/main" val="3553790407"/>
              </p:ext>
            </p:extLst>
          </p:nvPr>
        </p:nvGraphicFramePr>
        <p:xfrm>
          <a:off x="5101143" y="798653"/>
          <a:ext cx="5077071" cy="52549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0946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192C3C-D5E6-4F57-A8CC-3C038CC68C03}"/>
              </a:ext>
            </a:extLst>
          </p:cNvPr>
          <p:cNvSpPr>
            <a:spLocks noGrp="1"/>
          </p:cNvSpPr>
          <p:nvPr>
            <p:ph type="title"/>
          </p:nvPr>
        </p:nvSpPr>
        <p:spPr>
          <a:xfrm>
            <a:off x="808638" y="386930"/>
            <a:ext cx="9236700" cy="1188950"/>
          </a:xfrm>
        </p:spPr>
        <p:txBody>
          <a:bodyPr anchor="b">
            <a:normAutofit/>
          </a:bodyPr>
          <a:lstStyle/>
          <a:p>
            <a:r>
              <a:rPr lang="en-US" sz="3800" dirty="0"/>
              <a:t>Excluding statements of a person who has not submitted to cross examination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333F22-ACBE-4BC6-B354-E0462E74B0BB}"/>
              </a:ext>
            </a:extLst>
          </p:cNvPr>
          <p:cNvSpPr>
            <a:spLocks noGrp="1"/>
          </p:cNvSpPr>
          <p:nvPr>
            <p:ph idx="1"/>
          </p:nvPr>
        </p:nvSpPr>
        <p:spPr>
          <a:xfrm>
            <a:off x="793660" y="2599509"/>
            <a:ext cx="10143668" cy="3435531"/>
          </a:xfrm>
        </p:spPr>
        <p:txBody>
          <a:bodyPr anchor="ctr">
            <a:normAutofit/>
          </a:bodyPr>
          <a:lstStyle/>
          <a:p>
            <a:pPr marL="0" indent="0">
              <a:buNone/>
            </a:pPr>
            <a:r>
              <a:rPr lang="en-US" dirty="0"/>
              <a:t>“If a party or witness </a:t>
            </a:r>
            <a:r>
              <a:rPr lang="en-US" dirty="0">
                <a:solidFill>
                  <a:srgbClr val="C00000"/>
                </a:solidFill>
              </a:rPr>
              <a:t>does not submit to cross-examination </a:t>
            </a:r>
            <a:r>
              <a:rPr lang="en-US" dirty="0"/>
              <a:t>at the live hearing, the decision-maker(s) </a:t>
            </a:r>
            <a:r>
              <a:rPr lang="en-US" dirty="0">
                <a:solidFill>
                  <a:srgbClr val="C00000"/>
                </a:solidFill>
              </a:rPr>
              <a:t>must not rely on </a:t>
            </a:r>
            <a:r>
              <a:rPr lang="en-US" b="1" u="sng" dirty="0">
                <a:solidFill>
                  <a:srgbClr val="C00000"/>
                </a:solidFill>
              </a:rPr>
              <a:t>any</a:t>
            </a:r>
            <a:r>
              <a:rPr lang="en-US" dirty="0">
                <a:solidFill>
                  <a:srgbClr val="C00000"/>
                </a:solidFill>
              </a:rPr>
              <a:t> statement </a:t>
            </a:r>
            <a:r>
              <a:rPr lang="en-US" dirty="0"/>
              <a:t>of that party or witness in reaching a determination regarding responsibility”</a:t>
            </a:r>
          </a:p>
        </p:txBody>
      </p:sp>
    </p:spTree>
    <p:extLst>
      <p:ext uri="{BB962C8B-B14F-4D97-AF65-F5344CB8AC3E}">
        <p14:creationId xmlns:p14="http://schemas.microsoft.com/office/powerpoint/2010/main" val="3717204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60190954-FB60-46C8-987E-29CD78148F42}"/>
              </a:ext>
            </a:extLst>
          </p:cNvPr>
          <p:cNvGraphicFramePr>
            <a:graphicFrameLocks noGrp="1"/>
          </p:cNvGraphicFramePr>
          <p:nvPr>
            <p:ph idx="1"/>
            <p:extLst>
              <p:ext uri="{D42A27DB-BD31-4B8C-83A1-F6EECF244321}">
                <p14:modId xmlns:p14="http://schemas.microsoft.com/office/powerpoint/2010/main" val="1644143849"/>
              </p:ext>
            </p:extLst>
          </p:nvPr>
        </p:nvGraphicFramePr>
        <p:xfrm>
          <a:off x="995423" y="2060294"/>
          <a:ext cx="8935655" cy="3217761"/>
        </p:xfrm>
        <a:graphic>
          <a:graphicData uri="http://schemas.openxmlformats.org/drawingml/2006/table">
            <a:tbl>
              <a:tblPr firstRow="1" bandRow="1">
                <a:tableStyleId>{00A15C55-8517-42AA-B614-E9B94910E393}</a:tableStyleId>
              </a:tblPr>
              <a:tblGrid>
                <a:gridCol w="4264590">
                  <a:extLst>
                    <a:ext uri="{9D8B030D-6E8A-4147-A177-3AD203B41FA5}">
                      <a16:colId xmlns:a16="http://schemas.microsoft.com/office/drawing/2014/main" val="4061776259"/>
                    </a:ext>
                  </a:extLst>
                </a:gridCol>
                <a:gridCol w="4671065">
                  <a:extLst>
                    <a:ext uri="{9D8B030D-6E8A-4147-A177-3AD203B41FA5}">
                      <a16:colId xmlns:a16="http://schemas.microsoft.com/office/drawing/2014/main" val="1664043889"/>
                    </a:ext>
                  </a:extLst>
                </a:gridCol>
              </a:tblGrid>
              <a:tr h="795402">
                <a:tc>
                  <a:txBody>
                    <a:bodyPr/>
                    <a:lstStyle/>
                    <a:p>
                      <a:pPr algn="ctr"/>
                      <a:r>
                        <a:rPr lang="en-US" sz="2800" dirty="0">
                          <a:solidFill>
                            <a:schemeClr val="tx1"/>
                          </a:solidFill>
                        </a:rPr>
                        <a:t>Title IX Sexual Misconduct? </a:t>
                      </a:r>
                    </a:p>
                  </a:txBody>
                  <a:tcPr marL="110195" marR="110195" marT="55097" marB="55097"/>
                </a:tc>
                <a:tc>
                  <a:txBody>
                    <a:bodyPr/>
                    <a:lstStyle/>
                    <a:p>
                      <a:pPr algn="ctr"/>
                      <a:r>
                        <a:rPr lang="en-US" sz="2800" dirty="0">
                          <a:solidFill>
                            <a:schemeClr val="tx1"/>
                          </a:solidFill>
                        </a:rPr>
                        <a:t>Other Sexual Misconduct?</a:t>
                      </a:r>
                    </a:p>
                  </a:txBody>
                  <a:tcPr marL="110195" marR="110195" marT="55097" marB="55097"/>
                </a:tc>
                <a:extLst>
                  <a:ext uri="{0D108BD9-81ED-4DB2-BD59-A6C34878D82A}">
                    <a16:rowId xmlns:a16="http://schemas.microsoft.com/office/drawing/2014/main" val="1593003658"/>
                  </a:ext>
                </a:extLst>
              </a:tr>
              <a:tr h="2422359">
                <a:tc>
                  <a:txBody>
                    <a:bodyPr/>
                    <a:lstStyle/>
                    <a:p>
                      <a:r>
                        <a:rPr lang="en-US" sz="2800" dirty="0"/>
                        <a:t>Must submit to live cross at the hearing, or prior statements may not be considered. </a:t>
                      </a:r>
                    </a:p>
                  </a:txBody>
                  <a:tcPr marL="110195" marR="110195" marT="55097" marB="55097"/>
                </a:tc>
                <a:tc>
                  <a:txBody>
                    <a:bodyPr/>
                    <a:lstStyle/>
                    <a:p>
                      <a:r>
                        <a:rPr lang="en-US" sz="2800" dirty="0"/>
                        <a:t>Do not need to apply this rule. </a:t>
                      </a:r>
                    </a:p>
                  </a:txBody>
                  <a:tcPr marL="110195" marR="110195" marT="55097" marB="55097"/>
                </a:tc>
                <a:extLst>
                  <a:ext uri="{0D108BD9-81ED-4DB2-BD59-A6C34878D82A}">
                    <a16:rowId xmlns:a16="http://schemas.microsoft.com/office/drawing/2014/main" val="3102429087"/>
                  </a:ext>
                </a:extLst>
              </a:tr>
            </a:tbl>
          </a:graphicData>
        </a:graphic>
      </p:graphicFrame>
    </p:spTree>
    <p:extLst>
      <p:ext uri="{BB962C8B-B14F-4D97-AF65-F5344CB8AC3E}">
        <p14:creationId xmlns:p14="http://schemas.microsoft.com/office/powerpoint/2010/main" val="3759479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92EBBB3-86E5-49C7-8272-C9F54EEFC5B1}"/>
              </a:ext>
            </a:extLst>
          </p:cNvPr>
          <p:cNvSpPr>
            <a:spLocks noGrp="1"/>
          </p:cNvSpPr>
          <p:nvPr>
            <p:ph type="title"/>
          </p:nvPr>
        </p:nvSpPr>
        <p:spPr>
          <a:xfrm>
            <a:off x="965200" y="1383527"/>
            <a:ext cx="6117158" cy="4175166"/>
          </a:xfrm>
        </p:spPr>
        <p:txBody>
          <a:bodyPr vert="horz" lIns="91440" tIns="45720" rIns="91440" bIns="45720" rtlCol="0" anchor="ctr">
            <a:normAutofit/>
          </a:bodyPr>
          <a:lstStyle/>
          <a:p>
            <a:r>
              <a:rPr lang="en-US" sz="8000" dirty="0"/>
              <a:t>Making the Determination</a:t>
            </a:r>
            <a:endParaRPr lang="en-US" sz="8000" kern="1200" dirty="0">
              <a:solidFill>
                <a:schemeClr val="tx1"/>
              </a:solidFill>
              <a:latin typeface="+mj-lt"/>
              <a:ea typeface="+mj-ea"/>
              <a:cs typeface="+mj-cs"/>
            </a:endParaRPr>
          </a:p>
        </p:txBody>
      </p:sp>
      <p:sp>
        <p:nvSpPr>
          <p:cNvPr id="3" name="Text Placeholder 2">
            <a:extLst>
              <a:ext uri="{FF2B5EF4-FFF2-40B4-BE49-F238E27FC236}">
                <a16:creationId xmlns:a16="http://schemas.microsoft.com/office/drawing/2014/main" id="{618BB594-8977-4CF1-9687-2C9AEC0C2831}"/>
              </a:ext>
            </a:extLst>
          </p:cNvPr>
          <p:cNvSpPr>
            <a:spLocks noGrp="1"/>
          </p:cNvSpPr>
          <p:nvPr>
            <p:ph type="body" idx="1"/>
          </p:nvPr>
        </p:nvSpPr>
        <p:spPr>
          <a:xfrm>
            <a:off x="7986955" y="2573422"/>
            <a:ext cx="3113064" cy="179537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cxnSp>
        <p:nvCxnSpPr>
          <p:cNvPr id="14" name="Straight Connector 13">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095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96A7D7-23D4-4040-B724-BECACC88BDDE}"/>
              </a:ext>
            </a:extLst>
          </p:cNvPr>
          <p:cNvSpPr>
            <a:spLocks noGrp="1"/>
          </p:cNvSpPr>
          <p:nvPr>
            <p:ph type="title"/>
          </p:nvPr>
        </p:nvSpPr>
        <p:spPr>
          <a:xfrm>
            <a:off x="808638" y="386930"/>
            <a:ext cx="9236700" cy="1188950"/>
          </a:xfrm>
        </p:spPr>
        <p:txBody>
          <a:bodyPr anchor="b">
            <a:normAutofit fontScale="90000"/>
          </a:bodyPr>
          <a:lstStyle/>
          <a:p>
            <a:r>
              <a:rPr lang="en-US" sz="5400" dirty="0"/>
              <a:t>§106.45(b)(5): The Investigative Report</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6D97CE-DFBB-4DB5-9BBB-C0981A27865B}"/>
              </a:ext>
            </a:extLst>
          </p:cNvPr>
          <p:cNvSpPr>
            <a:spLocks noGrp="1"/>
          </p:cNvSpPr>
          <p:nvPr>
            <p:ph idx="1"/>
          </p:nvPr>
        </p:nvSpPr>
        <p:spPr>
          <a:xfrm>
            <a:off x="496919" y="2203079"/>
            <a:ext cx="10440409" cy="3831961"/>
          </a:xfrm>
        </p:spPr>
        <p:txBody>
          <a:bodyPr anchor="ctr">
            <a:normAutofit/>
          </a:bodyPr>
          <a:lstStyle/>
          <a:p>
            <a:r>
              <a:rPr lang="en-US" sz="2400" dirty="0"/>
              <a:t>At least 10 days prior to a hearing the University will send each party the investigative report, for their review and written response. The report must fairly summarize the relevant evidence. </a:t>
            </a:r>
          </a:p>
          <a:p>
            <a:pPr marL="0" indent="0">
              <a:buNone/>
            </a:pPr>
            <a:endParaRPr lang="en-US" sz="2400" dirty="0"/>
          </a:p>
          <a:p>
            <a:r>
              <a:rPr lang="en-US" sz="2400" dirty="0"/>
              <a:t>You must not defer to the investigative report. </a:t>
            </a:r>
          </a:p>
          <a:p>
            <a:pPr marL="0" indent="0">
              <a:buNone/>
            </a:pPr>
            <a:endParaRPr lang="en-US" sz="2400" dirty="0"/>
          </a:p>
          <a:p>
            <a:r>
              <a:rPr lang="en-US" sz="2400" dirty="0"/>
              <a:t>The report might, in some circumstances, include a recommendation from the investigator.  You must not defer to that recommendation, but make your own conclusions.</a:t>
            </a:r>
          </a:p>
        </p:txBody>
      </p:sp>
    </p:spTree>
    <p:extLst>
      <p:ext uri="{BB962C8B-B14F-4D97-AF65-F5344CB8AC3E}">
        <p14:creationId xmlns:p14="http://schemas.microsoft.com/office/powerpoint/2010/main" val="42678612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FF654D-4912-447D-A297-1F3E35AE033B}"/>
              </a:ext>
            </a:extLst>
          </p:cNvPr>
          <p:cNvSpPr>
            <a:spLocks noGrp="1"/>
          </p:cNvSpPr>
          <p:nvPr>
            <p:ph type="title"/>
          </p:nvPr>
        </p:nvSpPr>
        <p:spPr>
          <a:xfrm>
            <a:off x="808638" y="386930"/>
            <a:ext cx="9236700" cy="1188950"/>
          </a:xfrm>
        </p:spPr>
        <p:txBody>
          <a:bodyPr anchor="b">
            <a:normAutofit fontScale="90000"/>
          </a:bodyPr>
          <a:lstStyle/>
          <a:p>
            <a:r>
              <a:rPr lang="en-US" sz="5400" dirty="0"/>
              <a:t>§106.45(b)(7): Written Determination of Responsibility</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AC1870-F3DE-4551-8A8D-2D7642C94ED1}"/>
              </a:ext>
            </a:extLst>
          </p:cNvPr>
          <p:cNvSpPr>
            <a:spLocks noGrp="1"/>
          </p:cNvSpPr>
          <p:nvPr>
            <p:ph idx="1"/>
          </p:nvPr>
        </p:nvSpPr>
        <p:spPr>
          <a:xfrm>
            <a:off x="358815" y="2203079"/>
            <a:ext cx="11024547" cy="4147845"/>
          </a:xfrm>
        </p:spPr>
        <p:txBody>
          <a:bodyPr anchor="ctr">
            <a:noAutofit/>
          </a:bodyPr>
          <a:lstStyle/>
          <a:p>
            <a:pPr marL="0" indent="0">
              <a:buNone/>
            </a:pPr>
            <a:r>
              <a:rPr lang="en-US" sz="2000" b="1" dirty="0">
                <a:solidFill>
                  <a:srgbClr val="C00000"/>
                </a:solidFill>
              </a:rPr>
              <a:t>Decision-maker cannot be the same as the Title IX Coordinator or the investigator(s) </a:t>
            </a:r>
          </a:p>
          <a:p>
            <a:pPr marL="0" indent="0">
              <a:buNone/>
            </a:pPr>
            <a:r>
              <a:rPr lang="en-US" sz="2000" dirty="0"/>
              <a:t>Written determination regarding responsibility must:</a:t>
            </a:r>
          </a:p>
          <a:p>
            <a:pPr marL="914400" lvl="1" indent="-457200">
              <a:buFont typeface="+mj-lt"/>
              <a:buAutoNum type="arabicPeriod"/>
            </a:pPr>
            <a:r>
              <a:rPr lang="en-US" sz="2000" dirty="0"/>
              <a:t>Apply the standard of evidence (Preponderance) </a:t>
            </a:r>
          </a:p>
          <a:p>
            <a:pPr marL="914400" lvl="1" indent="-457200">
              <a:buFont typeface="+mj-lt"/>
              <a:buAutoNum type="arabicPeriod"/>
            </a:pPr>
            <a:r>
              <a:rPr lang="en-US" sz="2000" dirty="0"/>
              <a:t>Identify the conduct allegedly constituting Sexual Misconduct;</a:t>
            </a:r>
          </a:p>
          <a:p>
            <a:pPr marL="914400" lvl="1" indent="-457200">
              <a:buFont typeface="+mj-lt"/>
              <a:buAutoNum type="arabicPeriod"/>
            </a:pPr>
            <a:r>
              <a:rPr lang="en-US" sz="2000" dirty="0"/>
              <a:t>Describe the procedural steps taken from the formal complaint through the determination, including notifications to the parties, interviews, methods used to gather other evidence, or hearings held; </a:t>
            </a:r>
          </a:p>
          <a:p>
            <a:pPr marL="914400" lvl="1" indent="-457200">
              <a:buFont typeface="+mj-lt"/>
              <a:buAutoNum type="arabicPeriod"/>
            </a:pPr>
            <a:r>
              <a:rPr lang="en-US" sz="2000" dirty="0"/>
              <a:t>Findings of fact supporting the determination; </a:t>
            </a:r>
          </a:p>
          <a:p>
            <a:pPr marL="914400" lvl="1" indent="-457200">
              <a:buFont typeface="+mj-lt"/>
              <a:buAutoNum type="arabicPeriod"/>
            </a:pPr>
            <a:r>
              <a:rPr lang="en-US" sz="2000" dirty="0"/>
              <a:t>Conclusions regarding the application of the Policy to the facts; </a:t>
            </a:r>
          </a:p>
          <a:p>
            <a:pPr marL="914400" lvl="1" indent="-457200">
              <a:buFont typeface="+mj-lt"/>
              <a:buAutoNum type="arabicPeriod"/>
            </a:pPr>
            <a:r>
              <a:rPr lang="en-US" sz="2000" dirty="0"/>
              <a:t>A statement of, and rationale for, the result as to each allegation, including a determination regarding responsibility </a:t>
            </a:r>
          </a:p>
        </p:txBody>
      </p:sp>
    </p:spTree>
    <p:extLst>
      <p:ext uri="{BB962C8B-B14F-4D97-AF65-F5344CB8AC3E}">
        <p14:creationId xmlns:p14="http://schemas.microsoft.com/office/powerpoint/2010/main" val="16943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EA1CD7-C661-4FDE-92FC-98ABF51F84E3}"/>
              </a:ext>
            </a:extLst>
          </p:cNvPr>
          <p:cNvSpPr>
            <a:spLocks noGrp="1"/>
          </p:cNvSpPr>
          <p:nvPr>
            <p:ph type="title"/>
          </p:nvPr>
        </p:nvSpPr>
        <p:spPr>
          <a:xfrm>
            <a:off x="808638" y="386930"/>
            <a:ext cx="9236700" cy="1188950"/>
          </a:xfrm>
        </p:spPr>
        <p:txBody>
          <a:bodyPr anchor="b">
            <a:normAutofit fontScale="90000"/>
          </a:bodyPr>
          <a:lstStyle/>
          <a:p>
            <a:r>
              <a:rPr lang="en-US" sz="5400" dirty="0"/>
              <a:t>Potential overlap with other laws and processes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86225D-1C18-495D-864B-EF5D6A332865}"/>
              </a:ext>
            </a:extLst>
          </p:cNvPr>
          <p:cNvSpPr>
            <a:spLocks noGrp="1"/>
          </p:cNvSpPr>
          <p:nvPr>
            <p:ph idx="1"/>
          </p:nvPr>
        </p:nvSpPr>
        <p:spPr>
          <a:xfrm>
            <a:off x="793660" y="2599509"/>
            <a:ext cx="10143668" cy="3435531"/>
          </a:xfrm>
        </p:spPr>
        <p:txBody>
          <a:bodyPr anchor="ctr">
            <a:normAutofit/>
          </a:bodyPr>
          <a:lstStyle/>
          <a:p>
            <a:r>
              <a:rPr lang="en-US" sz="2400" dirty="0"/>
              <a:t>FERPA: these rules control</a:t>
            </a:r>
          </a:p>
          <a:p>
            <a:r>
              <a:rPr lang="en-US" sz="2400" dirty="0"/>
              <a:t>Title VII</a:t>
            </a:r>
          </a:p>
          <a:p>
            <a:r>
              <a:rPr lang="en-US" sz="2400" dirty="0" err="1"/>
              <a:t>Clery</a:t>
            </a:r>
            <a:r>
              <a:rPr lang="en-US" sz="2400" dirty="0"/>
              <a:t> Act and VAWA</a:t>
            </a:r>
          </a:p>
          <a:p>
            <a:r>
              <a:rPr lang="en-US" sz="2400" dirty="0"/>
              <a:t>IDEA, Section 504, &amp; ADA</a:t>
            </a:r>
          </a:p>
          <a:p>
            <a:r>
              <a:rPr lang="en-US" sz="2400" dirty="0"/>
              <a:t>HIPAA</a:t>
            </a:r>
          </a:p>
          <a:p>
            <a:r>
              <a:rPr lang="en-US" sz="2400" dirty="0"/>
              <a:t>Criminal law and proceedings</a:t>
            </a:r>
          </a:p>
        </p:txBody>
      </p:sp>
    </p:spTree>
    <p:extLst>
      <p:ext uri="{BB962C8B-B14F-4D97-AF65-F5344CB8AC3E}">
        <p14:creationId xmlns:p14="http://schemas.microsoft.com/office/powerpoint/2010/main" val="271473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2DBE1A-C656-4521-8A8C-5D282B98AA45}"/>
              </a:ext>
            </a:extLst>
          </p:cNvPr>
          <p:cNvSpPr>
            <a:spLocks noGrp="1"/>
          </p:cNvSpPr>
          <p:nvPr>
            <p:ph type="title"/>
          </p:nvPr>
        </p:nvSpPr>
        <p:spPr>
          <a:xfrm>
            <a:off x="1006900" y="1188637"/>
            <a:ext cx="3060848" cy="4480726"/>
          </a:xfrm>
        </p:spPr>
        <p:txBody>
          <a:bodyPr>
            <a:normAutofit/>
          </a:bodyPr>
          <a:lstStyle/>
          <a:p>
            <a:pPr algn="r"/>
            <a:r>
              <a:rPr lang="en-US" sz="5100"/>
              <a:t>Previously: Guidance</a:t>
            </a:r>
          </a:p>
        </p:txBody>
      </p:sp>
      <p:sp>
        <p:nvSpPr>
          <p:cNvPr id="22" name="Freeform: Shape 21">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250" y="323519"/>
            <a:ext cx="7217311"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09B6CE7-64A8-4B15-BD3A-5BD5FCF344AD}"/>
              </a:ext>
            </a:extLst>
          </p:cNvPr>
          <p:cNvGraphicFramePr>
            <a:graphicFrameLocks noGrp="1"/>
          </p:cNvGraphicFramePr>
          <p:nvPr>
            <p:ph idx="1"/>
            <p:extLst>
              <p:ext uri="{D42A27DB-BD31-4B8C-83A1-F6EECF244321}">
                <p14:modId xmlns:p14="http://schemas.microsoft.com/office/powerpoint/2010/main" val="829092211"/>
              </p:ext>
            </p:extLst>
          </p:nvPr>
        </p:nvGraphicFramePr>
        <p:xfrm>
          <a:off x="4861367" y="763929"/>
          <a:ext cx="5578998" cy="5335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4644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B04590-14D2-4C5E-94E7-2EA0EC8464A6}"/>
              </a:ext>
            </a:extLst>
          </p:cNvPr>
          <p:cNvSpPr>
            <a:spLocks noGrp="1"/>
          </p:cNvSpPr>
          <p:nvPr>
            <p:ph type="title"/>
          </p:nvPr>
        </p:nvSpPr>
        <p:spPr>
          <a:xfrm>
            <a:off x="808638" y="386930"/>
            <a:ext cx="9236700" cy="1188950"/>
          </a:xfrm>
        </p:spPr>
        <p:txBody>
          <a:bodyPr anchor="b">
            <a:normAutofit/>
          </a:bodyPr>
          <a:lstStyle/>
          <a:p>
            <a:r>
              <a:rPr lang="en-US" sz="5400"/>
              <a:t>Why is this important?</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7E2FCC8-6658-4C14-8C50-75D77938F76D}"/>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 106.45 Grievance process for formal complaints of sexual harassment.</a:t>
            </a:r>
          </a:p>
          <a:p>
            <a:pPr marL="0" indent="0">
              <a:buNone/>
            </a:pPr>
            <a:r>
              <a:rPr lang="en-US" sz="2400" dirty="0"/>
              <a:t>	(a) Discrimination on the basis of sex. A recipient’s treatment of a complainant or a respondent in response to a formal complaint of sexual harassment may constitute discrimination on the basis of sex under Title IX.</a:t>
            </a:r>
          </a:p>
        </p:txBody>
      </p:sp>
    </p:spTree>
    <p:extLst>
      <p:ext uri="{BB962C8B-B14F-4D97-AF65-F5344CB8AC3E}">
        <p14:creationId xmlns:p14="http://schemas.microsoft.com/office/powerpoint/2010/main" val="39338413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C72FD1-D49D-4D9A-8E06-D0DD0FD4D339}"/>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9800" kern="1200" dirty="0">
                <a:solidFill>
                  <a:schemeClr val="tx1"/>
                </a:solidFill>
                <a:latin typeface="+mj-lt"/>
                <a:ea typeface="+mj-ea"/>
                <a:cs typeface="+mj-cs"/>
              </a:rPr>
              <a:t>Discussion Scenarios</a:t>
            </a:r>
          </a:p>
        </p:txBody>
      </p:sp>
    </p:spTree>
    <p:extLst>
      <p:ext uri="{BB962C8B-B14F-4D97-AF65-F5344CB8AC3E}">
        <p14:creationId xmlns:p14="http://schemas.microsoft.com/office/powerpoint/2010/main" val="2637494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DB443C-29B1-487C-9E55-B09A2FDC990B}"/>
              </a:ext>
            </a:extLst>
          </p:cNvPr>
          <p:cNvSpPr>
            <a:spLocks noGrp="1"/>
          </p:cNvSpPr>
          <p:nvPr>
            <p:ph type="title"/>
          </p:nvPr>
        </p:nvSpPr>
        <p:spPr>
          <a:xfrm>
            <a:off x="808638" y="386930"/>
            <a:ext cx="9236700" cy="1188950"/>
          </a:xfrm>
        </p:spPr>
        <p:txBody>
          <a:bodyPr anchor="b">
            <a:normAutofit/>
          </a:bodyPr>
          <a:lstStyle/>
          <a:p>
            <a:r>
              <a:rPr lang="en-US" sz="3800" dirty="0"/>
              <a:t>Example 1</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04A817-BCC8-48EB-B390-56DBB1DADF3A}"/>
              </a:ext>
            </a:extLst>
          </p:cNvPr>
          <p:cNvSpPr>
            <a:spLocks noGrp="1"/>
          </p:cNvSpPr>
          <p:nvPr>
            <p:ph idx="1"/>
          </p:nvPr>
        </p:nvSpPr>
        <p:spPr>
          <a:xfrm>
            <a:off x="355154" y="2203079"/>
            <a:ext cx="11028208" cy="4147845"/>
          </a:xfrm>
        </p:spPr>
        <p:txBody>
          <a:bodyPr anchor="ctr">
            <a:normAutofit/>
          </a:bodyPr>
          <a:lstStyle/>
          <a:p>
            <a:pPr marL="0" indent="0">
              <a:buNone/>
            </a:pPr>
            <a:r>
              <a:rPr lang="en-US" sz="2400" dirty="0"/>
              <a:t>You are adjudicating a </a:t>
            </a:r>
            <a:r>
              <a:rPr lang="en-US" sz="2400" u="sng" dirty="0"/>
              <a:t>Title IX </a:t>
            </a:r>
            <a:r>
              <a:rPr lang="en-US" sz="2400" dirty="0"/>
              <a:t>Sexual Misconduct case where male Respondent is accused of nonconsensual sexual intercourse with a female Complainant. The misconduct occurred in a dorm room.</a:t>
            </a:r>
          </a:p>
          <a:p>
            <a:pPr marL="0" indent="0">
              <a:buNone/>
            </a:pPr>
            <a:r>
              <a:rPr lang="en-US" sz="2400" dirty="0"/>
              <a:t>The investigators interview a student named Leslie </a:t>
            </a:r>
            <a:r>
              <a:rPr lang="en-US" sz="2400" dirty="0" err="1"/>
              <a:t>Knope</a:t>
            </a:r>
            <a:r>
              <a:rPr lang="en-US" sz="2400" dirty="0"/>
              <a:t> who says that she was at the party with Complainant and Respondent earlier, and the Respondent was plying the Complainant with alcohol. Leslie tells the investigator that she’s seen Respondent do this to girls before, and that she “always thought Respondent’s behavior with girls was creepy.”</a:t>
            </a:r>
          </a:p>
          <a:p>
            <a:pPr marL="0" indent="0">
              <a:buNone/>
            </a:pPr>
            <a:r>
              <a:rPr lang="en-US" sz="2400" dirty="0"/>
              <a:t>Leslie was expected to attend the hearing, but is seriously ill with COVID-19 and unable to attend. </a:t>
            </a:r>
          </a:p>
        </p:txBody>
      </p:sp>
    </p:spTree>
    <p:extLst>
      <p:ext uri="{BB962C8B-B14F-4D97-AF65-F5344CB8AC3E}">
        <p14:creationId xmlns:p14="http://schemas.microsoft.com/office/powerpoint/2010/main" val="35554261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B38FF7-53BE-414A-A575-760A6CE057B7}"/>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CED5D0-5F1D-44D3-AF1B-7AD850849D27}"/>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lphaUcPeriod"/>
            </a:pPr>
            <a:r>
              <a:rPr lang="en-US" sz="2400"/>
              <a:t>Completely discard Leslie’s statements. She did not attend the hearing and did not submit to cross examination. </a:t>
            </a:r>
          </a:p>
          <a:p>
            <a:pPr marL="514350" indent="-514350">
              <a:buFont typeface="+mj-lt"/>
              <a:buAutoNum type="alphaUcPeriod"/>
            </a:pPr>
            <a:endParaRPr lang="en-US" sz="2400"/>
          </a:p>
          <a:p>
            <a:pPr marL="514350" indent="-514350">
              <a:buFont typeface="+mj-lt"/>
              <a:buAutoNum type="alphaUcPeriod"/>
            </a:pPr>
            <a:r>
              <a:rPr lang="en-US" sz="2400"/>
              <a:t>Consider Leslie’s statement, because it is relevant, and her non attendance at the hearing due to illness was unavoidable.</a:t>
            </a:r>
          </a:p>
          <a:p>
            <a:pPr marL="514350" indent="-514350">
              <a:buFont typeface="+mj-lt"/>
              <a:buAutoNum type="alphaUcPeriod"/>
            </a:pPr>
            <a:endParaRPr lang="en-US" sz="2400"/>
          </a:p>
          <a:p>
            <a:pPr marL="514350" indent="-514350">
              <a:buFont typeface="+mj-lt"/>
              <a:buAutoNum type="alphaUcPeriod"/>
            </a:pPr>
            <a:r>
              <a:rPr lang="en-US" sz="2400"/>
              <a:t>Consider Leslie’s statement, because it is relevant, but carefully explain in your written findings the weight you are giving to her statement and why. </a:t>
            </a:r>
          </a:p>
        </p:txBody>
      </p:sp>
      <p:sp>
        <p:nvSpPr>
          <p:cNvPr id="4" name="Oval 3">
            <a:extLst>
              <a:ext uri="{FF2B5EF4-FFF2-40B4-BE49-F238E27FC236}">
                <a16:creationId xmlns:a16="http://schemas.microsoft.com/office/drawing/2014/main" id="{D866B6FD-605A-475E-BAEB-B38B413CD7A4}"/>
              </a:ext>
            </a:extLst>
          </p:cNvPr>
          <p:cNvSpPr/>
          <p:nvPr/>
        </p:nvSpPr>
        <p:spPr>
          <a:xfrm>
            <a:off x="634323" y="2599509"/>
            <a:ext cx="707548" cy="666458"/>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1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889BA-C751-44BC-B08F-339DF6DDDF8C}"/>
              </a:ext>
            </a:extLst>
          </p:cNvPr>
          <p:cNvSpPr>
            <a:spLocks noGrp="1"/>
          </p:cNvSpPr>
          <p:nvPr>
            <p:ph type="title"/>
          </p:nvPr>
        </p:nvSpPr>
        <p:spPr>
          <a:xfrm>
            <a:off x="808638" y="386930"/>
            <a:ext cx="9236700" cy="1188950"/>
          </a:xfrm>
        </p:spPr>
        <p:txBody>
          <a:bodyPr anchor="b">
            <a:normAutofit/>
          </a:bodyPr>
          <a:lstStyle/>
          <a:p>
            <a:r>
              <a:rPr lang="en-US" sz="3800" dirty="0"/>
              <a:t>Example 2</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6BE47E-7BA4-4AF6-B2C5-C087EB3F7E63}"/>
              </a:ext>
            </a:extLst>
          </p:cNvPr>
          <p:cNvSpPr>
            <a:spLocks noGrp="1"/>
          </p:cNvSpPr>
          <p:nvPr>
            <p:ph idx="1"/>
          </p:nvPr>
        </p:nvSpPr>
        <p:spPr>
          <a:xfrm>
            <a:off x="793660" y="2599509"/>
            <a:ext cx="10143668" cy="3435531"/>
          </a:xfrm>
        </p:spPr>
        <p:txBody>
          <a:bodyPr anchor="ctr">
            <a:normAutofit/>
          </a:bodyPr>
          <a:lstStyle/>
          <a:p>
            <a:pPr marL="0" indent="0">
              <a:buNone/>
            </a:pPr>
            <a:r>
              <a:rPr lang="en-US" dirty="0"/>
              <a:t>Same scenario, Leslie makes a statement but does not appear.</a:t>
            </a:r>
          </a:p>
          <a:p>
            <a:pPr marL="0" indent="0">
              <a:buNone/>
            </a:pPr>
            <a:r>
              <a:rPr lang="en-US" dirty="0"/>
              <a:t>However, this time, you are adjudicating a Sexual Misconduct case where male Respondent is accused of nonconsensual sexual intercourse with a female Complainant.  The misconduct occurred off-campus.</a:t>
            </a:r>
          </a:p>
        </p:txBody>
      </p:sp>
    </p:spTree>
    <p:extLst>
      <p:ext uri="{BB962C8B-B14F-4D97-AF65-F5344CB8AC3E}">
        <p14:creationId xmlns:p14="http://schemas.microsoft.com/office/powerpoint/2010/main" val="2379165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94B3D4-CE39-420B-9862-4D188A67CCF9}"/>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EEB640-0697-48EE-9406-1F58F41D19C8}"/>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lphaUcPeriod"/>
            </a:pPr>
            <a:r>
              <a:rPr lang="en-US" sz="2400" dirty="0"/>
              <a:t>Completely discard Leslie’s statements. She did not attend the hearing and did not submit to cross examination. </a:t>
            </a:r>
          </a:p>
          <a:p>
            <a:pPr marL="514350" indent="-514350">
              <a:buFont typeface="+mj-lt"/>
              <a:buAutoNum type="alphaUcPeriod"/>
            </a:pPr>
            <a:endParaRPr lang="en-US" sz="2400" dirty="0"/>
          </a:p>
          <a:p>
            <a:pPr marL="514350" indent="-514350">
              <a:buFont typeface="+mj-lt"/>
              <a:buAutoNum type="alphaUcPeriod"/>
            </a:pPr>
            <a:r>
              <a:rPr lang="en-US" sz="2400" dirty="0"/>
              <a:t>Consider Leslie’s statement, because it is relevant, and her non-attendance at the hearing due to illness was unavoidable.</a:t>
            </a:r>
          </a:p>
          <a:p>
            <a:pPr marL="514350" indent="-514350">
              <a:buFont typeface="+mj-lt"/>
              <a:buAutoNum type="alphaUcPeriod"/>
            </a:pPr>
            <a:endParaRPr lang="en-US" sz="2400" dirty="0"/>
          </a:p>
          <a:p>
            <a:pPr marL="514350" indent="-514350">
              <a:buFont typeface="+mj-lt"/>
              <a:buAutoNum type="alphaUcPeriod"/>
            </a:pPr>
            <a:r>
              <a:rPr lang="en-US" sz="2400" dirty="0"/>
              <a:t>Consider Leslie’s statement, because it is relevant, but carefully explain in your written findings what weight you are giving to her statement and why. </a:t>
            </a:r>
          </a:p>
          <a:p>
            <a:pPr marL="514350" indent="-514350">
              <a:buFont typeface="+mj-lt"/>
              <a:buAutoNum type="alphaUcPeriod"/>
            </a:pPr>
            <a:endParaRPr lang="en-US" sz="2400" dirty="0"/>
          </a:p>
          <a:p>
            <a:endParaRPr lang="en-US" sz="2400" dirty="0"/>
          </a:p>
        </p:txBody>
      </p:sp>
      <p:sp>
        <p:nvSpPr>
          <p:cNvPr id="4" name="Oval 3">
            <a:extLst>
              <a:ext uri="{FF2B5EF4-FFF2-40B4-BE49-F238E27FC236}">
                <a16:creationId xmlns:a16="http://schemas.microsoft.com/office/drawing/2014/main" id="{82DB96F2-505D-4EAE-8119-22027CECB5B9}"/>
              </a:ext>
            </a:extLst>
          </p:cNvPr>
          <p:cNvSpPr/>
          <p:nvPr/>
        </p:nvSpPr>
        <p:spPr>
          <a:xfrm>
            <a:off x="634323" y="4629873"/>
            <a:ext cx="722624" cy="685223"/>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447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B4CF28-2203-4D32-A932-1263D42D16D6}"/>
              </a:ext>
            </a:extLst>
          </p:cNvPr>
          <p:cNvSpPr>
            <a:spLocks noGrp="1"/>
          </p:cNvSpPr>
          <p:nvPr>
            <p:ph type="title"/>
          </p:nvPr>
        </p:nvSpPr>
        <p:spPr>
          <a:xfrm>
            <a:off x="808638" y="386930"/>
            <a:ext cx="9236700" cy="1188950"/>
          </a:xfrm>
        </p:spPr>
        <p:txBody>
          <a:bodyPr anchor="b">
            <a:normAutofit/>
          </a:bodyPr>
          <a:lstStyle/>
          <a:p>
            <a:r>
              <a:rPr lang="en-US" sz="4200" dirty="0"/>
              <a:t>Example 3</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1C6D00-2486-40DD-A65B-103A07B69FD3}"/>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You are still adjudicating the same case, in the </a:t>
            </a:r>
            <a:r>
              <a:rPr lang="en-US" sz="2400" u="sng" dirty="0"/>
              <a:t>Title IX </a:t>
            </a:r>
            <a:r>
              <a:rPr lang="en-US" sz="2400" dirty="0"/>
              <a:t>Sexual Misconduct scenario.  </a:t>
            </a:r>
          </a:p>
          <a:p>
            <a:pPr marL="0" indent="0">
              <a:buNone/>
            </a:pPr>
            <a:r>
              <a:rPr lang="en-US" sz="2400" dirty="0"/>
              <a:t>The morning after the alleged assault, Complainant went to the hospital where a nurse completed a SANE exam.  The SANE exam includes a diagram of a human body, where the nurse documented injuries to the Complainant’s body with a red pen. She wrote next to each red mark a brief description, such as “bruising” and “strangulation marks.”</a:t>
            </a:r>
          </a:p>
          <a:p>
            <a:pPr marL="0" indent="0">
              <a:buNone/>
            </a:pPr>
            <a:endParaRPr lang="en-US" sz="2400" dirty="0"/>
          </a:p>
          <a:p>
            <a:pPr marL="0" indent="0">
              <a:buNone/>
            </a:pPr>
            <a:r>
              <a:rPr lang="en-US" sz="2400" dirty="0"/>
              <a:t>The Nurse does not appear at the hearing.</a:t>
            </a:r>
          </a:p>
        </p:txBody>
      </p:sp>
    </p:spTree>
    <p:extLst>
      <p:ext uri="{BB962C8B-B14F-4D97-AF65-F5344CB8AC3E}">
        <p14:creationId xmlns:p14="http://schemas.microsoft.com/office/powerpoint/2010/main" val="1806258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4FCA4C-DDB3-41A1-9A6F-057FAAF4E6C6}"/>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E93D69-D212-43B0-A8AE-1F670CB05B0D}"/>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lphaUcPeriod"/>
            </a:pPr>
            <a:r>
              <a:rPr lang="en-US" sz="2400" dirty="0"/>
              <a:t>Consider the SANE exam. It is relevant to the allegations, and in your experience medical documentation, like a SANE exam, is generally very reliable. </a:t>
            </a:r>
          </a:p>
          <a:p>
            <a:pPr marL="514350" indent="-514350">
              <a:buFont typeface="+mj-lt"/>
              <a:buAutoNum type="alphaUcPeriod"/>
            </a:pPr>
            <a:endParaRPr lang="en-US" sz="2400" dirty="0"/>
          </a:p>
          <a:p>
            <a:pPr marL="514350" indent="-514350">
              <a:buFont typeface="+mj-lt"/>
              <a:buAutoNum type="alphaUcPeriod"/>
            </a:pPr>
            <a:r>
              <a:rPr lang="en-US" sz="2400" dirty="0"/>
              <a:t>Consider the SANE exam, because the diagram is not a “statement.”</a:t>
            </a:r>
          </a:p>
          <a:p>
            <a:pPr marL="514350" indent="-514350">
              <a:buFont typeface="+mj-lt"/>
              <a:buAutoNum type="alphaUcPeriod"/>
            </a:pPr>
            <a:endParaRPr lang="en-US" sz="2400" dirty="0"/>
          </a:p>
          <a:p>
            <a:pPr marL="514350" indent="-514350">
              <a:buFont typeface="+mj-lt"/>
              <a:buAutoNum type="alphaUcPeriod"/>
            </a:pPr>
            <a:r>
              <a:rPr lang="en-US" sz="2400" dirty="0"/>
              <a:t>Completely disregard the SANE exam. The Nurse wrote on the diagram with the intent to make factual assertions, and therefore, it is a “statement.”</a:t>
            </a:r>
          </a:p>
        </p:txBody>
      </p:sp>
      <p:sp>
        <p:nvSpPr>
          <p:cNvPr id="4" name="Oval 3">
            <a:extLst>
              <a:ext uri="{FF2B5EF4-FFF2-40B4-BE49-F238E27FC236}">
                <a16:creationId xmlns:a16="http://schemas.microsoft.com/office/drawing/2014/main" id="{10C928F2-B930-49FE-9D73-478A054DD3F6}"/>
              </a:ext>
            </a:extLst>
          </p:cNvPr>
          <p:cNvSpPr/>
          <p:nvPr/>
        </p:nvSpPr>
        <p:spPr>
          <a:xfrm>
            <a:off x="648182" y="5058137"/>
            <a:ext cx="729205" cy="68290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4DA117-D610-442E-A2DF-B87EC328C8A1}"/>
              </a:ext>
            </a:extLst>
          </p:cNvPr>
          <p:cNvSpPr>
            <a:spLocks noGrp="1"/>
          </p:cNvSpPr>
          <p:nvPr>
            <p:ph type="title"/>
          </p:nvPr>
        </p:nvSpPr>
        <p:spPr>
          <a:xfrm>
            <a:off x="808638" y="386930"/>
            <a:ext cx="9236700" cy="1188950"/>
          </a:xfrm>
        </p:spPr>
        <p:txBody>
          <a:bodyPr anchor="b">
            <a:normAutofit/>
          </a:bodyPr>
          <a:lstStyle/>
          <a:p>
            <a:r>
              <a:rPr lang="en-US" sz="5400" dirty="0"/>
              <a:t>Example 5</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400C42-510D-4146-B08B-7922917ED5A3}"/>
              </a:ext>
            </a:extLst>
          </p:cNvPr>
          <p:cNvSpPr>
            <a:spLocks noGrp="1"/>
          </p:cNvSpPr>
          <p:nvPr>
            <p:ph idx="1"/>
          </p:nvPr>
        </p:nvSpPr>
        <p:spPr>
          <a:xfrm>
            <a:off x="793660" y="2599509"/>
            <a:ext cx="10143668" cy="3435531"/>
          </a:xfrm>
        </p:spPr>
        <p:txBody>
          <a:bodyPr anchor="ctr">
            <a:normAutofit/>
          </a:bodyPr>
          <a:lstStyle/>
          <a:p>
            <a:pPr marL="0" indent="0">
              <a:buNone/>
            </a:pPr>
            <a:r>
              <a:rPr lang="en-US" dirty="0"/>
              <a:t>Same scenario – but this time, instead of writing on a diagram of a human body, the nurse took photographs of the Complainant’s injuries. </a:t>
            </a:r>
          </a:p>
          <a:p>
            <a:pPr marL="0" indent="0">
              <a:buNone/>
            </a:pPr>
            <a:r>
              <a:rPr lang="en-US" dirty="0"/>
              <a:t> </a:t>
            </a:r>
          </a:p>
          <a:p>
            <a:pPr marL="0" indent="0">
              <a:buNone/>
            </a:pPr>
            <a:r>
              <a:rPr lang="en-US" dirty="0"/>
              <a:t>The Nurse does not appear at the hearing. </a:t>
            </a:r>
          </a:p>
        </p:txBody>
      </p:sp>
    </p:spTree>
    <p:extLst>
      <p:ext uri="{BB962C8B-B14F-4D97-AF65-F5344CB8AC3E}">
        <p14:creationId xmlns:p14="http://schemas.microsoft.com/office/powerpoint/2010/main" val="35822549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FEF7E6-AE25-4042-8CE5-41293DE4A527}"/>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3A7666C-3C31-4695-B3BC-F28BED3B824D}"/>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lphaUcPeriod"/>
            </a:pPr>
            <a:r>
              <a:rPr lang="en-US" sz="2400"/>
              <a:t>Consider the photographs. They are relevant and very reliable. </a:t>
            </a:r>
          </a:p>
          <a:p>
            <a:pPr marL="514350" indent="-514350">
              <a:buFont typeface="+mj-lt"/>
              <a:buAutoNum type="alphaUcPeriod"/>
            </a:pPr>
            <a:endParaRPr lang="en-US" sz="2400"/>
          </a:p>
          <a:p>
            <a:pPr marL="514350" indent="-514350">
              <a:buFont typeface="+mj-lt"/>
              <a:buAutoNum type="alphaUcPeriod"/>
            </a:pPr>
            <a:r>
              <a:rPr lang="en-US" sz="2400"/>
              <a:t>Consider the photographs, because they are not “statements.”</a:t>
            </a:r>
          </a:p>
          <a:p>
            <a:pPr marL="514350" indent="-514350">
              <a:buFont typeface="+mj-lt"/>
              <a:buAutoNum type="alphaUcPeriod"/>
            </a:pPr>
            <a:endParaRPr lang="en-US" sz="2400"/>
          </a:p>
          <a:p>
            <a:pPr marL="514350" indent="-514350">
              <a:buFont typeface="+mj-lt"/>
              <a:buAutoNum type="alphaUcPeriod"/>
            </a:pPr>
            <a:r>
              <a:rPr lang="en-US" sz="2400"/>
              <a:t>Completely disregard the photographs. The Nurse took the photographs to make factual assertions about the Complainant’s injuries. </a:t>
            </a:r>
          </a:p>
        </p:txBody>
      </p:sp>
      <p:sp>
        <p:nvSpPr>
          <p:cNvPr id="4" name="Oval 3">
            <a:extLst>
              <a:ext uri="{FF2B5EF4-FFF2-40B4-BE49-F238E27FC236}">
                <a16:creationId xmlns:a16="http://schemas.microsoft.com/office/drawing/2014/main" id="{3A163309-BBE2-4927-9468-B81F6C8F0C8C}"/>
              </a:ext>
            </a:extLst>
          </p:cNvPr>
          <p:cNvSpPr/>
          <p:nvPr/>
        </p:nvSpPr>
        <p:spPr>
          <a:xfrm>
            <a:off x="601884" y="3761772"/>
            <a:ext cx="775503" cy="781699"/>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3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B83D6-D66D-4216-8F52-F254BD77C37E}"/>
              </a:ext>
            </a:extLst>
          </p:cNvPr>
          <p:cNvSpPr>
            <a:spLocks noGrp="1"/>
          </p:cNvSpPr>
          <p:nvPr>
            <p:ph type="title"/>
          </p:nvPr>
        </p:nvSpPr>
        <p:spPr>
          <a:xfrm>
            <a:off x="1006900" y="1188637"/>
            <a:ext cx="3060848" cy="4480726"/>
          </a:xfrm>
        </p:spPr>
        <p:txBody>
          <a:bodyPr>
            <a:normAutofit/>
          </a:bodyPr>
          <a:lstStyle/>
          <a:p>
            <a:pPr algn="r"/>
            <a:r>
              <a:rPr lang="en-US" sz="4600"/>
              <a:t>2018-2020: Extensive Rulemaking</a:t>
            </a:r>
          </a:p>
        </p:txBody>
      </p:sp>
      <p:sp>
        <p:nvSpPr>
          <p:cNvPr id="36" name="Freeform: Shape 28">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250" y="323519"/>
            <a:ext cx="7217311"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ight Triangle 3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2">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9" name="Content Placeholder 2">
            <a:extLst>
              <a:ext uri="{FF2B5EF4-FFF2-40B4-BE49-F238E27FC236}">
                <a16:creationId xmlns:a16="http://schemas.microsoft.com/office/drawing/2014/main" id="{21C2F9F0-0CEC-4B0C-BD43-9FE9A0FFE139}"/>
              </a:ext>
            </a:extLst>
          </p:cNvPr>
          <p:cNvGraphicFramePr/>
          <p:nvPr>
            <p:extLst>
              <p:ext uri="{D42A27DB-BD31-4B8C-83A1-F6EECF244321}">
                <p14:modId xmlns:p14="http://schemas.microsoft.com/office/powerpoint/2010/main" val="937197411"/>
              </p:ext>
            </p:extLst>
          </p:nvPr>
        </p:nvGraphicFramePr>
        <p:xfrm>
          <a:off x="5101143" y="1008993"/>
          <a:ext cx="5077071" cy="4760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1136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9E877-D332-469B-828C-40CFB7BFC1C7}"/>
              </a:ext>
            </a:extLst>
          </p:cNvPr>
          <p:cNvSpPr>
            <a:spLocks noGrp="1"/>
          </p:cNvSpPr>
          <p:nvPr>
            <p:ph type="title"/>
          </p:nvPr>
        </p:nvSpPr>
        <p:spPr>
          <a:xfrm>
            <a:off x="808638" y="386930"/>
            <a:ext cx="9236700" cy="1188950"/>
          </a:xfrm>
        </p:spPr>
        <p:txBody>
          <a:bodyPr anchor="b">
            <a:normAutofit/>
          </a:bodyPr>
          <a:lstStyle/>
          <a:p>
            <a:r>
              <a:rPr lang="en-US" sz="5400" dirty="0"/>
              <a:t>Example 6</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D1C9171-D8E0-4ED1-8090-4129EC33971B}"/>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The Respondent appears at the hearing. In response to direct examination questions from his advisor, he explains that he and Complainant had been flirting for some time, and that she seemed “fully in control.” He says that Complainant had given her consent to sexual intercourse.</a:t>
            </a:r>
          </a:p>
          <a:p>
            <a:pPr marL="0" indent="0">
              <a:buNone/>
            </a:pPr>
            <a:endParaRPr lang="en-US" sz="2400" dirty="0"/>
          </a:p>
          <a:p>
            <a:pPr marL="0" indent="0">
              <a:buNone/>
            </a:pPr>
            <a:r>
              <a:rPr lang="en-US" sz="2400" dirty="0"/>
              <a:t>On cross examination, Respondent admits that he did not know how much Complainant had to drink. However, he refuses to answer any questions about whether he had seen her stumble, or whether she was “passed out”.</a:t>
            </a:r>
          </a:p>
        </p:txBody>
      </p:sp>
    </p:spTree>
    <p:extLst>
      <p:ext uri="{BB962C8B-B14F-4D97-AF65-F5344CB8AC3E}">
        <p14:creationId xmlns:p14="http://schemas.microsoft.com/office/powerpoint/2010/main" val="13460600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CBCBBB-22CD-4037-A787-C2F2A6F3FB06}"/>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679925-8CA1-4C37-B1C4-204A6F02C513}"/>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lphaUcPeriod"/>
            </a:pPr>
            <a:r>
              <a:rPr lang="en-US" sz="2200" dirty="0"/>
              <a:t>Consider Respondent’s statements. He appeared and submitted to cross examination. </a:t>
            </a:r>
          </a:p>
          <a:p>
            <a:pPr marL="514350" indent="-514350">
              <a:buFont typeface="+mj-lt"/>
              <a:buAutoNum type="alphaUcPeriod"/>
            </a:pPr>
            <a:endParaRPr lang="en-US" sz="2200" dirty="0"/>
          </a:p>
          <a:p>
            <a:pPr marL="514350" indent="-514350">
              <a:buFont typeface="+mj-lt"/>
              <a:buAutoNum type="alphaUcPeriod"/>
            </a:pPr>
            <a:r>
              <a:rPr lang="en-US" sz="2200" dirty="0"/>
              <a:t>Consider only Respondent’s statements to the questions that he answered. He did not “submit to cross” regarding Complainant’s stumbling or being “passed out,” and therefore, you do not consider that information. </a:t>
            </a:r>
          </a:p>
          <a:p>
            <a:pPr marL="514350" indent="-514350">
              <a:buFont typeface="+mj-lt"/>
              <a:buAutoNum type="alphaUcPeriod"/>
            </a:pPr>
            <a:endParaRPr lang="en-US" sz="2200" dirty="0"/>
          </a:p>
          <a:p>
            <a:pPr marL="514350" indent="-514350">
              <a:buFont typeface="+mj-lt"/>
              <a:buAutoNum type="alphaUcPeriod"/>
            </a:pPr>
            <a:r>
              <a:rPr lang="en-US" sz="2200" dirty="0"/>
              <a:t>Consider none of Respondent’s statements. He did not “submit to cross” because he refused to answer relevant questions posed by Complainant’s advisor.</a:t>
            </a:r>
          </a:p>
        </p:txBody>
      </p:sp>
      <p:sp>
        <p:nvSpPr>
          <p:cNvPr id="4" name="Oval 3">
            <a:extLst>
              <a:ext uri="{FF2B5EF4-FFF2-40B4-BE49-F238E27FC236}">
                <a16:creationId xmlns:a16="http://schemas.microsoft.com/office/drawing/2014/main" id="{F67E8974-F28A-475B-A6DC-03CFBDF9901C}"/>
              </a:ext>
            </a:extLst>
          </p:cNvPr>
          <p:cNvSpPr/>
          <p:nvPr/>
        </p:nvSpPr>
        <p:spPr>
          <a:xfrm>
            <a:off x="551325" y="5175448"/>
            <a:ext cx="787079" cy="781699"/>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75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632312-C256-4563-AF09-08E2739BD2F6}"/>
              </a:ext>
            </a:extLst>
          </p:cNvPr>
          <p:cNvSpPr>
            <a:spLocks noGrp="1"/>
          </p:cNvSpPr>
          <p:nvPr>
            <p:ph type="title"/>
          </p:nvPr>
        </p:nvSpPr>
        <p:spPr>
          <a:xfrm>
            <a:off x="808638" y="386930"/>
            <a:ext cx="9236700" cy="1188950"/>
          </a:xfrm>
        </p:spPr>
        <p:txBody>
          <a:bodyPr anchor="b">
            <a:normAutofit/>
          </a:bodyPr>
          <a:lstStyle/>
          <a:p>
            <a:r>
              <a:rPr lang="en-US" sz="5400" dirty="0"/>
              <a:t>Example 7</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3068EA-5250-43D7-95D2-C39914E7EFEB}"/>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During the investigation, Complainant provides the investigators with her testimony and refers the investigators to three witnesses who she thinks might have useful information. The investigators follow up on all the information Complainant provides to them.</a:t>
            </a:r>
          </a:p>
          <a:p>
            <a:pPr marL="0" indent="0">
              <a:buNone/>
            </a:pPr>
            <a:r>
              <a:rPr lang="en-US" sz="2400" dirty="0"/>
              <a:t>But, during her appearance at the hearing, Complainant announces for the first time, “I’d like to read a text message from Respondent that he sent the day after the incident: ‘Ann, I’m so sorry about last night. I was really drunk and I knew you weren’t ready. I hope you can forgive me! Tom.” </a:t>
            </a:r>
          </a:p>
          <a:p>
            <a:pPr marL="0" indent="0">
              <a:buNone/>
            </a:pPr>
            <a:r>
              <a:rPr lang="en-US" sz="2400" dirty="0"/>
              <a:t>This text message had never been disclosed. </a:t>
            </a:r>
          </a:p>
        </p:txBody>
      </p:sp>
    </p:spTree>
    <p:extLst>
      <p:ext uri="{BB962C8B-B14F-4D97-AF65-F5344CB8AC3E}">
        <p14:creationId xmlns:p14="http://schemas.microsoft.com/office/powerpoint/2010/main" val="8777168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DFDD3A-1470-40FD-AB3D-5C3761B8C8B7}"/>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E4E0880-6B09-4C9E-A5A8-A541ABDB6614}"/>
              </a:ext>
            </a:extLst>
          </p:cNvPr>
          <p:cNvSpPr>
            <a:spLocks noGrp="1"/>
          </p:cNvSpPr>
          <p:nvPr>
            <p:ph idx="1"/>
          </p:nvPr>
        </p:nvSpPr>
        <p:spPr>
          <a:xfrm>
            <a:off x="793660" y="2599509"/>
            <a:ext cx="10143668" cy="3435531"/>
          </a:xfrm>
        </p:spPr>
        <p:txBody>
          <a:bodyPr anchor="ctr">
            <a:normAutofit/>
          </a:bodyPr>
          <a:lstStyle/>
          <a:p>
            <a:pPr marL="514350" indent="-514350">
              <a:buAutoNum type="alphaUcPeriod"/>
            </a:pPr>
            <a:r>
              <a:rPr lang="en-US" sz="2400"/>
              <a:t>Consider the text messages. Respondent will have the chance to testify and explain, and Respondent’s advisor can cross-examine Complainant about the text. </a:t>
            </a:r>
          </a:p>
          <a:p>
            <a:pPr marL="514350" indent="-514350">
              <a:buAutoNum type="alphaUcPeriod"/>
            </a:pPr>
            <a:r>
              <a:rPr lang="en-US" sz="2400"/>
              <a:t>Bar the text messages from admission and do not consider them. </a:t>
            </a:r>
          </a:p>
          <a:p>
            <a:pPr marL="514350" indent="-514350">
              <a:buAutoNum type="alphaUcPeriod"/>
            </a:pPr>
            <a:r>
              <a:rPr lang="en-US" sz="2400"/>
              <a:t>Pause the hearing and ask the University to reschedule, so that the investigators can consider this information. </a:t>
            </a:r>
          </a:p>
        </p:txBody>
      </p:sp>
      <p:sp>
        <p:nvSpPr>
          <p:cNvPr id="4" name="Oval 3">
            <a:extLst>
              <a:ext uri="{FF2B5EF4-FFF2-40B4-BE49-F238E27FC236}">
                <a16:creationId xmlns:a16="http://schemas.microsoft.com/office/drawing/2014/main" id="{63CF57FB-DBAC-4F53-AA24-4A1E79BCF282}"/>
              </a:ext>
            </a:extLst>
          </p:cNvPr>
          <p:cNvSpPr/>
          <p:nvPr/>
        </p:nvSpPr>
        <p:spPr>
          <a:xfrm>
            <a:off x="677526" y="4201610"/>
            <a:ext cx="606877" cy="57104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313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7A64A3-72FD-4770-A13C-D6DEC83C3BDA}"/>
              </a:ext>
            </a:extLst>
          </p:cNvPr>
          <p:cNvSpPr>
            <a:spLocks noGrp="1"/>
          </p:cNvSpPr>
          <p:nvPr>
            <p:ph type="title"/>
          </p:nvPr>
        </p:nvSpPr>
        <p:spPr>
          <a:xfrm>
            <a:off x="808638" y="386930"/>
            <a:ext cx="9236700" cy="1188950"/>
          </a:xfrm>
        </p:spPr>
        <p:txBody>
          <a:bodyPr anchor="b">
            <a:normAutofit/>
          </a:bodyPr>
          <a:lstStyle/>
          <a:p>
            <a:r>
              <a:rPr lang="en-US" sz="5400" dirty="0"/>
              <a:t>Example 8</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8D59A-889E-4D95-ABAC-3BE61ECE3571}"/>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Similar to previous: during the investigation, Complainant provides the investigators with her testimony and witnesses, but does not reveal the text from Respondent.</a:t>
            </a:r>
          </a:p>
          <a:p>
            <a:pPr marL="0" indent="0">
              <a:buNone/>
            </a:pPr>
            <a:r>
              <a:rPr lang="en-US" sz="2400" dirty="0"/>
              <a:t>However, this time at the prehearing conference, Complainant announces that she has a text message from Respondent to introduce into evidence at the upcoming hearing.  </a:t>
            </a:r>
          </a:p>
          <a:p>
            <a:pPr marL="0" indent="0">
              <a:buNone/>
            </a:pPr>
            <a:r>
              <a:rPr lang="en-US" sz="2400" dirty="0"/>
              <a:t>Because this text message had never been disclosed, the investigators had not reviewed or included it in their investigative report.</a:t>
            </a:r>
          </a:p>
        </p:txBody>
      </p:sp>
    </p:spTree>
    <p:extLst>
      <p:ext uri="{BB962C8B-B14F-4D97-AF65-F5344CB8AC3E}">
        <p14:creationId xmlns:p14="http://schemas.microsoft.com/office/powerpoint/2010/main" val="42489457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356F0E-6F99-4C78-AD62-44E44B759287}"/>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67D3E7-52C6-43DF-AD8F-93B1BD1ADC19}"/>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lphaUcPeriod"/>
            </a:pPr>
            <a:r>
              <a:rPr lang="en-US" sz="2400" dirty="0"/>
              <a:t>Consider the text messages. They are introduced early enough that Respondent will have the chance to prepare his explanation, and his advisor can cross-examine Complainant about the text. </a:t>
            </a:r>
          </a:p>
          <a:p>
            <a:pPr marL="514350" indent="-514350">
              <a:buFont typeface="+mj-lt"/>
              <a:buAutoNum type="alphaUcPeriod"/>
            </a:pPr>
            <a:r>
              <a:rPr lang="en-US" sz="2400" dirty="0"/>
              <a:t>Bar the text messages from admission and do not consider them. </a:t>
            </a:r>
          </a:p>
          <a:p>
            <a:pPr marL="514350" indent="-514350">
              <a:buFont typeface="+mj-lt"/>
              <a:buAutoNum type="alphaUcPeriod"/>
            </a:pPr>
            <a:r>
              <a:rPr lang="en-US" sz="2400" dirty="0"/>
              <a:t>Pause the pre-hearing and ask the University to reschedule, so that the investigators can consider this information. </a:t>
            </a:r>
          </a:p>
          <a:p>
            <a:endParaRPr lang="en-US" sz="2400" dirty="0"/>
          </a:p>
        </p:txBody>
      </p:sp>
      <p:sp>
        <p:nvSpPr>
          <p:cNvPr id="4" name="Oval 3">
            <a:extLst>
              <a:ext uri="{FF2B5EF4-FFF2-40B4-BE49-F238E27FC236}">
                <a16:creationId xmlns:a16="http://schemas.microsoft.com/office/drawing/2014/main" id="{5E0C3CB7-7686-4C0C-B4D9-A1C88CC35E4F}"/>
              </a:ext>
            </a:extLst>
          </p:cNvPr>
          <p:cNvSpPr/>
          <p:nvPr/>
        </p:nvSpPr>
        <p:spPr>
          <a:xfrm>
            <a:off x="634323" y="4421529"/>
            <a:ext cx="731489" cy="648182"/>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055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CE9F1F-BC4D-4D0F-BB0A-3FFC13FB2271}"/>
              </a:ext>
            </a:extLst>
          </p:cNvPr>
          <p:cNvSpPr>
            <a:spLocks noGrp="1"/>
          </p:cNvSpPr>
          <p:nvPr>
            <p:ph type="title"/>
          </p:nvPr>
        </p:nvSpPr>
        <p:spPr>
          <a:xfrm>
            <a:off x="808638" y="386930"/>
            <a:ext cx="9236700" cy="1188950"/>
          </a:xfrm>
        </p:spPr>
        <p:txBody>
          <a:bodyPr anchor="b">
            <a:normAutofit/>
          </a:bodyPr>
          <a:lstStyle/>
          <a:p>
            <a:r>
              <a:rPr lang="en-US" sz="5400" dirty="0"/>
              <a:t>Example  9</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6EEC03-1F2F-4347-9170-83996A0EAE05}"/>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Same scenario, except this time, Complainant </a:t>
            </a:r>
            <a:r>
              <a:rPr lang="en-US" sz="2400" u="sng" dirty="0"/>
              <a:t>did</a:t>
            </a:r>
            <a:r>
              <a:rPr lang="en-US" sz="2400" dirty="0"/>
              <a:t> provide to the investigators the text message from Respondent, sent the day after the incident, which reads: ‘Ann, I’m so sorry about last night. I was really drunk and I knew you weren’t ready. I hope you can forgive me! Tom.”</a:t>
            </a:r>
          </a:p>
          <a:p>
            <a:pPr marL="0" indent="0">
              <a:buNone/>
            </a:pPr>
            <a:endParaRPr lang="en-US" sz="2400" dirty="0"/>
          </a:p>
          <a:p>
            <a:pPr marL="0" indent="0">
              <a:buNone/>
            </a:pPr>
            <a:r>
              <a:rPr lang="en-US" sz="2400" dirty="0"/>
              <a:t>However, Respondent refuses to answer any questions and does not submit to cross examination. Respondent is also facing criminal charges from this same incident, and invokes his right against self-incrimination. </a:t>
            </a:r>
          </a:p>
        </p:txBody>
      </p:sp>
    </p:spTree>
    <p:extLst>
      <p:ext uri="{BB962C8B-B14F-4D97-AF65-F5344CB8AC3E}">
        <p14:creationId xmlns:p14="http://schemas.microsoft.com/office/powerpoint/2010/main" val="22789020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BD2BC9-FC97-42FD-9E99-5EE2B3F7FB87}"/>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403044-05B6-412E-AC70-F55F05BB0990}"/>
              </a:ext>
            </a:extLst>
          </p:cNvPr>
          <p:cNvSpPr>
            <a:spLocks noGrp="1"/>
          </p:cNvSpPr>
          <p:nvPr>
            <p:ph idx="1"/>
          </p:nvPr>
        </p:nvSpPr>
        <p:spPr>
          <a:xfrm>
            <a:off x="793660" y="2599509"/>
            <a:ext cx="10143668" cy="3435531"/>
          </a:xfrm>
        </p:spPr>
        <p:txBody>
          <a:bodyPr anchor="ctr">
            <a:normAutofit/>
          </a:bodyPr>
          <a:lstStyle/>
          <a:p>
            <a:pPr marL="514350" indent="-514350">
              <a:buFont typeface="Arial" panose="020B0604020202020204" pitchFamily="34" charset="0"/>
              <a:buAutoNum type="alphaUcPeriod"/>
            </a:pPr>
            <a:r>
              <a:rPr lang="en-US" sz="2400"/>
              <a:t>Disregard and do not consider the text message. It is a prior statement of the Respondent, and the Respondent did not submit to cross.</a:t>
            </a:r>
          </a:p>
          <a:p>
            <a:pPr marL="514350" indent="-514350">
              <a:buAutoNum type="alphaUcPeriod"/>
            </a:pPr>
            <a:r>
              <a:rPr lang="en-US" sz="2400"/>
              <a:t>Consider the text message. It is a statement against interest, so it would be allowed in Respondent’s criminal proceedings.</a:t>
            </a:r>
          </a:p>
          <a:p>
            <a:pPr marL="514350" indent="-514350">
              <a:buAutoNum type="alphaUcPeriod"/>
            </a:pPr>
            <a:r>
              <a:rPr lang="en-US" sz="2400"/>
              <a:t>Consider the text message. It is a writing, not a “statement,” so the prohibition does not apply.</a:t>
            </a:r>
          </a:p>
        </p:txBody>
      </p:sp>
      <p:sp>
        <p:nvSpPr>
          <p:cNvPr id="4" name="Oval 3">
            <a:extLst>
              <a:ext uri="{FF2B5EF4-FFF2-40B4-BE49-F238E27FC236}">
                <a16:creationId xmlns:a16="http://schemas.microsoft.com/office/drawing/2014/main" id="{BD69DF06-AEE6-4C9B-A878-C99E8EC99327}"/>
              </a:ext>
            </a:extLst>
          </p:cNvPr>
          <p:cNvSpPr/>
          <p:nvPr/>
        </p:nvSpPr>
        <p:spPr>
          <a:xfrm>
            <a:off x="648182" y="3078866"/>
            <a:ext cx="717631" cy="590309"/>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187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CC1EFD-DD6C-4307-9473-A2863A602510}"/>
              </a:ext>
            </a:extLst>
          </p:cNvPr>
          <p:cNvSpPr>
            <a:spLocks noGrp="1"/>
          </p:cNvSpPr>
          <p:nvPr>
            <p:ph type="title"/>
          </p:nvPr>
        </p:nvSpPr>
        <p:spPr>
          <a:xfrm>
            <a:off x="808638" y="386930"/>
            <a:ext cx="9236700" cy="1188950"/>
          </a:xfrm>
        </p:spPr>
        <p:txBody>
          <a:bodyPr anchor="b">
            <a:normAutofit/>
          </a:bodyPr>
          <a:lstStyle/>
          <a:p>
            <a:r>
              <a:rPr lang="en-US" sz="5400" dirty="0"/>
              <a:t>Example 10</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6EDD5B-670A-4078-918A-84BFD14C6FDE}"/>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On the morning of the hearing, you get an email from Respondent. His advisor, Ron Swanson, has also become seriously ill with COVID-19 and will not be able to attend. </a:t>
            </a:r>
          </a:p>
          <a:p>
            <a:pPr marL="0" indent="0">
              <a:buNone/>
            </a:pPr>
            <a:r>
              <a:rPr lang="en-US" sz="2400" dirty="0"/>
              <a:t>The Respondent says he would just like to get this over with today, and he’s fine to proceed to the hearing without an advisor. He wasn’t planning to ask the Complainant any questions. </a:t>
            </a:r>
          </a:p>
        </p:txBody>
      </p:sp>
    </p:spTree>
    <p:extLst>
      <p:ext uri="{BB962C8B-B14F-4D97-AF65-F5344CB8AC3E}">
        <p14:creationId xmlns:p14="http://schemas.microsoft.com/office/powerpoint/2010/main" val="4898775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72723F-D488-4879-B2D2-15E2C168B59C}"/>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A56472-CB9E-4399-B328-85EAC316DF39}"/>
              </a:ext>
            </a:extLst>
          </p:cNvPr>
          <p:cNvSpPr>
            <a:spLocks noGrp="1"/>
          </p:cNvSpPr>
          <p:nvPr>
            <p:ph idx="1"/>
          </p:nvPr>
        </p:nvSpPr>
        <p:spPr>
          <a:xfrm>
            <a:off x="793660" y="2599509"/>
            <a:ext cx="10143668" cy="3435531"/>
          </a:xfrm>
        </p:spPr>
        <p:txBody>
          <a:bodyPr anchor="ctr">
            <a:normAutofit/>
          </a:bodyPr>
          <a:lstStyle/>
          <a:p>
            <a:pPr marL="514350" indent="-514350">
              <a:buAutoNum type="alphaUcPeriod"/>
            </a:pPr>
            <a:r>
              <a:rPr lang="en-US" sz="2400"/>
              <a:t>Postpone the hearing for two weeks, to allow Ron to recover from his illness, or for the Respondent to choose a new advisor. </a:t>
            </a:r>
          </a:p>
          <a:p>
            <a:pPr marL="514350" indent="-514350">
              <a:buAutoNum type="alphaUcPeriod"/>
            </a:pPr>
            <a:r>
              <a:rPr lang="en-US" sz="2400"/>
              <a:t>Contact the University and ask for an advisor to be assigned for the Respondent, who can appear that day. </a:t>
            </a:r>
          </a:p>
          <a:p>
            <a:pPr marL="514350" indent="-514350">
              <a:buAutoNum type="alphaUcPeriod"/>
            </a:pPr>
            <a:r>
              <a:rPr lang="en-US" sz="2400"/>
              <a:t>Advise the Respondent that he has the right to an advisor, but if he wants to proceed without one, he may. Be very careful to explain to him that if he chooses to appear without an advisor, he will not be able to ask any questions. </a:t>
            </a:r>
          </a:p>
        </p:txBody>
      </p:sp>
      <p:sp>
        <p:nvSpPr>
          <p:cNvPr id="4" name="Oval 3">
            <a:extLst>
              <a:ext uri="{FF2B5EF4-FFF2-40B4-BE49-F238E27FC236}">
                <a16:creationId xmlns:a16="http://schemas.microsoft.com/office/drawing/2014/main" id="{6A91EA81-12AD-4018-BE7D-8FDADCFF8158}"/>
              </a:ext>
            </a:extLst>
          </p:cNvPr>
          <p:cNvSpPr/>
          <p:nvPr/>
        </p:nvSpPr>
        <p:spPr>
          <a:xfrm>
            <a:off x="600197" y="2709299"/>
            <a:ext cx="763929" cy="648932"/>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695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AB19-B68F-47B2-A8F9-26E2A9578676}"/>
              </a:ext>
            </a:extLst>
          </p:cNvPr>
          <p:cNvSpPr>
            <a:spLocks noGrp="1"/>
          </p:cNvSpPr>
          <p:nvPr>
            <p:ph type="title"/>
          </p:nvPr>
        </p:nvSpPr>
        <p:spPr/>
        <p:txBody>
          <a:bodyPr/>
          <a:lstStyle/>
          <a:p>
            <a:pPr algn="ctr"/>
            <a:r>
              <a:rPr lang="en-US" dirty="0"/>
              <a:t>So, what’s new?</a:t>
            </a:r>
          </a:p>
        </p:txBody>
      </p:sp>
      <p:sp>
        <p:nvSpPr>
          <p:cNvPr id="4" name="Flowchart: Connector 3">
            <a:extLst>
              <a:ext uri="{FF2B5EF4-FFF2-40B4-BE49-F238E27FC236}">
                <a16:creationId xmlns:a16="http://schemas.microsoft.com/office/drawing/2014/main" id="{EDB06FCD-84CC-4C85-A380-056395133FD4}"/>
              </a:ext>
            </a:extLst>
          </p:cNvPr>
          <p:cNvSpPr/>
          <p:nvPr/>
        </p:nvSpPr>
        <p:spPr>
          <a:xfrm>
            <a:off x="983847" y="1690689"/>
            <a:ext cx="4352081" cy="4119802"/>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Title IX Under Obama-Era Guidance</a:t>
            </a:r>
          </a:p>
        </p:txBody>
      </p:sp>
      <p:sp>
        <p:nvSpPr>
          <p:cNvPr id="6" name="Flowchart: Connector 5">
            <a:extLst>
              <a:ext uri="{FF2B5EF4-FFF2-40B4-BE49-F238E27FC236}">
                <a16:creationId xmlns:a16="http://schemas.microsoft.com/office/drawing/2014/main" id="{81D210CE-B38A-41C2-AFBE-4C6B504F8785}"/>
              </a:ext>
            </a:extLst>
          </p:cNvPr>
          <p:cNvSpPr/>
          <p:nvPr/>
        </p:nvSpPr>
        <p:spPr>
          <a:xfrm>
            <a:off x="6856072" y="1670432"/>
            <a:ext cx="4352081" cy="4119801"/>
          </a:xfrm>
          <a:prstGeom prst="flowChartConnector">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sp>
        <p:nvSpPr>
          <p:cNvPr id="7" name="Flowchart: Connector 6">
            <a:extLst>
              <a:ext uri="{FF2B5EF4-FFF2-40B4-BE49-F238E27FC236}">
                <a16:creationId xmlns:a16="http://schemas.microsoft.com/office/drawing/2014/main" id="{CB6B3F4E-D5FC-41A0-9885-ABD7922C432D}"/>
              </a:ext>
            </a:extLst>
          </p:cNvPr>
          <p:cNvSpPr/>
          <p:nvPr/>
        </p:nvSpPr>
        <p:spPr>
          <a:xfrm>
            <a:off x="7909851" y="2672892"/>
            <a:ext cx="2247417" cy="2155395"/>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Title IX Under the New Rules</a:t>
            </a:r>
          </a:p>
        </p:txBody>
      </p:sp>
      <p:sp>
        <p:nvSpPr>
          <p:cNvPr id="8" name="TextBox 7">
            <a:extLst>
              <a:ext uri="{FF2B5EF4-FFF2-40B4-BE49-F238E27FC236}">
                <a16:creationId xmlns:a16="http://schemas.microsoft.com/office/drawing/2014/main" id="{57119B10-A79B-4BA8-A873-8CD3E230097C}"/>
              </a:ext>
            </a:extLst>
          </p:cNvPr>
          <p:cNvSpPr txBox="1"/>
          <p:nvPr/>
        </p:nvSpPr>
        <p:spPr>
          <a:xfrm>
            <a:off x="1161326" y="6022658"/>
            <a:ext cx="4300957" cy="369332"/>
          </a:xfrm>
          <a:prstGeom prst="rect">
            <a:avLst/>
          </a:prstGeom>
          <a:noFill/>
        </p:spPr>
        <p:txBody>
          <a:bodyPr wrap="square" rtlCol="0">
            <a:spAutoFit/>
          </a:bodyPr>
          <a:lstStyle/>
          <a:p>
            <a:pPr algn="ctr"/>
            <a:r>
              <a:rPr lang="en-US" b="1" dirty="0"/>
              <a:t>Flexibility in processes</a:t>
            </a:r>
          </a:p>
        </p:txBody>
      </p:sp>
      <p:sp>
        <p:nvSpPr>
          <p:cNvPr id="9" name="TextBox 8">
            <a:extLst>
              <a:ext uri="{FF2B5EF4-FFF2-40B4-BE49-F238E27FC236}">
                <a16:creationId xmlns:a16="http://schemas.microsoft.com/office/drawing/2014/main" id="{5F0D2FA8-188E-4EAA-A038-5FC30A5DD76A}"/>
              </a:ext>
            </a:extLst>
          </p:cNvPr>
          <p:cNvSpPr txBox="1"/>
          <p:nvPr/>
        </p:nvSpPr>
        <p:spPr>
          <a:xfrm>
            <a:off x="7326775" y="6022658"/>
            <a:ext cx="3703899" cy="369332"/>
          </a:xfrm>
          <a:prstGeom prst="rect">
            <a:avLst/>
          </a:prstGeom>
          <a:noFill/>
        </p:spPr>
        <p:txBody>
          <a:bodyPr wrap="square" rtlCol="0">
            <a:spAutoFit/>
          </a:bodyPr>
          <a:lstStyle/>
          <a:p>
            <a:pPr algn="ctr"/>
            <a:r>
              <a:rPr lang="en-US" b="1" dirty="0"/>
              <a:t>Prescribed grievance process</a:t>
            </a:r>
          </a:p>
        </p:txBody>
      </p:sp>
    </p:spTree>
    <p:extLst>
      <p:ext uri="{BB962C8B-B14F-4D97-AF65-F5344CB8AC3E}">
        <p14:creationId xmlns:p14="http://schemas.microsoft.com/office/powerpoint/2010/main" val="11976490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D7F68D-A811-484E-BAD1-9B5EAF8CE1C7}"/>
              </a:ext>
            </a:extLst>
          </p:cNvPr>
          <p:cNvSpPr>
            <a:spLocks noGrp="1"/>
          </p:cNvSpPr>
          <p:nvPr>
            <p:ph type="title"/>
          </p:nvPr>
        </p:nvSpPr>
        <p:spPr>
          <a:xfrm>
            <a:off x="808638" y="386930"/>
            <a:ext cx="9236700" cy="1188950"/>
          </a:xfrm>
        </p:spPr>
        <p:txBody>
          <a:bodyPr anchor="b">
            <a:normAutofit/>
          </a:bodyPr>
          <a:lstStyle/>
          <a:p>
            <a:r>
              <a:rPr lang="en-US" sz="5400" dirty="0"/>
              <a:t>Example 11</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37327CD-0B9A-4728-A45A-BB7807A66799}"/>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Ron Swanson has recovered and is able to attend as Respondent’s advisor. Ron sets his virtual Zoom background to be a photoshopped picture of the Complainant in crosshairs. You remind him of the rules of decorum, caution him that you have the authority to exclude advisors from the hearing, and tell him that he must take it down.  He refuses. </a:t>
            </a:r>
          </a:p>
          <a:p>
            <a:pPr marL="0" indent="0">
              <a:buNone/>
            </a:pPr>
            <a:endParaRPr lang="en-US" sz="2400" dirty="0"/>
          </a:p>
        </p:txBody>
      </p:sp>
    </p:spTree>
    <p:extLst>
      <p:ext uri="{BB962C8B-B14F-4D97-AF65-F5344CB8AC3E}">
        <p14:creationId xmlns:p14="http://schemas.microsoft.com/office/powerpoint/2010/main" val="6126232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3F66C4-CEBE-4296-ADE4-5D41B4464CE8}"/>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0FB910-F714-4B35-931F-A26536069E9F}"/>
              </a:ext>
            </a:extLst>
          </p:cNvPr>
          <p:cNvSpPr>
            <a:spLocks noGrp="1"/>
          </p:cNvSpPr>
          <p:nvPr>
            <p:ph idx="1"/>
          </p:nvPr>
        </p:nvSpPr>
        <p:spPr>
          <a:xfrm>
            <a:off x="793660" y="2599509"/>
            <a:ext cx="10143668" cy="3435531"/>
          </a:xfrm>
        </p:spPr>
        <p:txBody>
          <a:bodyPr anchor="ctr">
            <a:normAutofit/>
          </a:bodyPr>
          <a:lstStyle/>
          <a:p>
            <a:pPr marL="514350" indent="-514350">
              <a:buAutoNum type="alphaUcPeriod"/>
            </a:pPr>
            <a:r>
              <a:rPr lang="en-US" sz="2400" dirty="0"/>
              <a:t>Change the video settings so that Ron’s camera is off, and no one can see him or his virtual background. He can participate via audio only. </a:t>
            </a:r>
          </a:p>
          <a:p>
            <a:pPr marL="514350" indent="-514350">
              <a:buAutoNum type="alphaUcPeriod"/>
            </a:pPr>
            <a:r>
              <a:rPr lang="en-US" sz="2400" dirty="0"/>
              <a:t>Exclude Ron from the hearing and inform Respondent that he will have to proceed without an advisor. </a:t>
            </a:r>
          </a:p>
          <a:p>
            <a:pPr marL="514350" indent="-514350">
              <a:buAutoNum type="alphaUcPeriod"/>
            </a:pPr>
            <a:r>
              <a:rPr lang="en-US" sz="2400" dirty="0"/>
              <a:t>Exclude Ron from the hearing. Postpone the hearing for 2 weeks to give Respondent time to select a new advisor of choice. Inform Respondent that if he does not select a new advisor, the University will appoint one.  </a:t>
            </a:r>
          </a:p>
        </p:txBody>
      </p:sp>
      <p:sp>
        <p:nvSpPr>
          <p:cNvPr id="4" name="Oval 3">
            <a:extLst>
              <a:ext uri="{FF2B5EF4-FFF2-40B4-BE49-F238E27FC236}">
                <a16:creationId xmlns:a16="http://schemas.microsoft.com/office/drawing/2014/main" id="{6554F40A-EE8A-4132-8140-0F3EFBD9AEE2}"/>
              </a:ext>
            </a:extLst>
          </p:cNvPr>
          <p:cNvSpPr/>
          <p:nvPr/>
        </p:nvSpPr>
        <p:spPr>
          <a:xfrm>
            <a:off x="670945" y="4530533"/>
            <a:ext cx="583727" cy="49771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41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B13951-0D21-4D5F-9228-D92E1DDCF7D0}"/>
              </a:ext>
            </a:extLst>
          </p:cNvPr>
          <p:cNvSpPr>
            <a:spLocks noGrp="1"/>
          </p:cNvSpPr>
          <p:nvPr>
            <p:ph type="title"/>
          </p:nvPr>
        </p:nvSpPr>
        <p:spPr>
          <a:xfrm>
            <a:off x="808638" y="386930"/>
            <a:ext cx="9236700" cy="1188950"/>
          </a:xfrm>
        </p:spPr>
        <p:txBody>
          <a:bodyPr anchor="b">
            <a:normAutofit/>
          </a:bodyPr>
          <a:lstStyle/>
          <a:p>
            <a:r>
              <a:rPr lang="en-US" sz="5400"/>
              <a:t>Example 12</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2C33C0-B94B-4A73-958E-362163262F21}"/>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During the hearing, Complainant submits to cross examination. You ask her several relevant questions about how much she had to drink. In particular, she first told the investigator that she drank “3/4 of a bottle of white wine,” but later told the investigator that she was “doing shots.” You question her about those differing reports and differing estimates of her intoxication.</a:t>
            </a:r>
          </a:p>
          <a:p>
            <a:pPr marL="0" indent="0">
              <a:buNone/>
            </a:pPr>
            <a:endParaRPr lang="en-US" sz="2400" dirty="0"/>
          </a:p>
          <a:p>
            <a:pPr marL="0" indent="0">
              <a:buNone/>
            </a:pPr>
            <a:r>
              <a:rPr lang="en-US" sz="2400" dirty="0"/>
              <a:t>Later, Ron Swanson, Respondent’s advisor, seeks to ask the same series of questions about Complainant’s statements about her drinking.</a:t>
            </a:r>
          </a:p>
        </p:txBody>
      </p:sp>
    </p:spTree>
    <p:extLst>
      <p:ext uri="{BB962C8B-B14F-4D97-AF65-F5344CB8AC3E}">
        <p14:creationId xmlns:p14="http://schemas.microsoft.com/office/powerpoint/2010/main" val="36336083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3F66C4-CEBE-4296-ADE4-5D41B4464CE8}"/>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0FB910-F714-4B35-931F-A26536069E9F}"/>
              </a:ext>
            </a:extLst>
          </p:cNvPr>
          <p:cNvSpPr>
            <a:spLocks noGrp="1"/>
          </p:cNvSpPr>
          <p:nvPr>
            <p:ph idx="1"/>
          </p:nvPr>
        </p:nvSpPr>
        <p:spPr>
          <a:xfrm>
            <a:off x="793660" y="2599509"/>
            <a:ext cx="10143668" cy="3435531"/>
          </a:xfrm>
        </p:spPr>
        <p:txBody>
          <a:bodyPr anchor="ctr">
            <a:normAutofit/>
          </a:bodyPr>
          <a:lstStyle/>
          <a:p>
            <a:pPr marL="514350" indent="-514350">
              <a:buAutoNum type="alphaUcPeriod"/>
            </a:pPr>
            <a:r>
              <a:rPr lang="en-US" sz="2400" dirty="0"/>
              <a:t>Allow Ron to ask those questions. The Respondent’s advisor has the right to cover any relevant ground. </a:t>
            </a:r>
          </a:p>
          <a:p>
            <a:pPr marL="514350" indent="-514350">
              <a:buFont typeface="Arial" panose="020B0604020202020204" pitchFamily="34" charset="0"/>
              <a:buAutoNum type="alphaUcPeriod"/>
            </a:pPr>
            <a:r>
              <a:rPr lang="en-US" sz="2400" dirty="0"/>
              <a:t>Exclude as irrelevant, because the questions are duplicative. </a:t>
            </a:r>
          </a:p>
          <a:p>
            <a:pPr marL="514350" indent="-514350">
              <a:buAutoNum type="alphaUcPeriod"/>
            </a:pPr>
            <a:r>
              <a:rPr lang="en-US" sz="2400" dirty="0"/>
              <a:t>Exclude as irrelevant. The Respondent may not harass the Complainant about how much she had to drink. </a:t>
            </a:r>
          </a:p>
        </p:txBody>
      </p:sp>
      <p:sp>
        <p:nvSpPr>
          <p:cNvPr id="5" name="Oval 4">
            <a:extLst>
              <a:ext uri="{FF2B5EF4-FFF2-40B4-BE49-F238E27FC236}">
                <a16:creationId xmlns:a16="http://schemas.microsoft.com/office/drawing/2014/main" id="{ACCD38D9-546C-492B-BE69-275BB61BE990}"/>
              </a:ext>
            </a:extLst>
          </p:cNvPr>
          <p:cNvSpPr/>
          <p:nvPr/>
        </p:nvSpPr>
        <p:spPr>
          <a:xfrm>
            <a:off x="634323" y="4077457"/>
            <a:ext cx="620349" cy="5208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63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FA0B6E-C1E6-4C3C-93C2-D340E2B4599C}"/>
              </a:ext>
            </a:extLst>
          </p:cNvPr>
          <p:cNvSpPr>
            <a:spLocks noGrp="1"/>
          </p:cNvSpPr>
          <p:nvPr>
            <p:ph type="title"/>
          </p:nvPr>
        </p:nvSpPr>
        <p:spPr>
          <a:xfrm>
            <a:off x="808638" y="386930"/>
            <a:ext cx="9236700" cy="1188950"/>
          </a:xfrm>
        </p:spPr>
        <p:txBody>
          <a:bodyPr anchor="b">
            <a:normAutofit/>
          </a:bodyPr>
          <a:lstStyle/>
          <a:p>
            <a:r>
              <a:rPr lang="en-US" sz="5400"/>
              <a:t>Example 13</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C9F3FC-9D79-44C3-831B-B7C12694C93D}"/>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Later during cross, Ron asks the Complainant, “I heard you went down to Cancun over spring break and had sex with someone you’d just met. Are you going to accuse him of sexual assault now, too?” </a:t>
            </a:r>
          </a:p>
          <a:p>
            <a:pPr marL="0" indent="0">
              <a:buNone/>
            </a:pPr>
            <a:r>
              <a:rPr lang="en-US" sz="2400" dirty="0"/>
              <a:t>Complainant’s advisor does not object.</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52899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67D6A4-7F8C-4D8E-AD93-EFC86F570E7A}"/>
              </a:ext>
            </a:extLst>
          </p:cNvPr>
          <p:cNvSpPr>
            <a:spLocks noGrp="1"/>
          </p:cNvSpPr>
          <p:nvPr>
            <p:ph type="title"/>
          </p:nvPr>
        </p:nvSpPr>
        <p:spPr>
          <a:xfrm>
            <a:off x="808638" y="386930"/>
            <a:ext cx="9236700" cy="1188950"/>
          </a:xfrm>
        </p:spPr>
        <p:txBody>
          <a:bodyPr anchor="b">
            <a:normAutofit/>
          </a:bodyPr>
          <a:lstStyle/>
          <a:p>
            <a:r>
              <a:rPr lang="en-US" sz="5400"/>
              <a:t>Do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ADE444-D0BB-42B5-B6A7-D3DBE63A2C3C}"/>
              </a:ext>
            </a:extLst>
          </p:cNvPr>
          <p:cNvSpPr>
            <a:spLocks noGrp="1"/>
          </p:cNvSpPr>
          <p:nvPr>
            <p:ph idx="1"/>
          </p:nvPr>
        </p:nvSpPr>
        <p:spPr>
          <a:xfrm>
            <a:off x="793660" y="2599509"/>
            <a:ext cx="10143668" cy="3435531"/>
          </a:xfrm>
        </p:spPr>
        <p:txBody>
          <a:bodyPr anchor="ctr">
            <a:normAutofit/>
          </a:bodyPr>
          <a:lstStyle/>
          <a:p>
            <a:pPr marL="514350" indent="-514350">
              <a:buFont typeface="Arial" panose="020B0604020202020204" pitchFamily="34" charset="0"/>
              <a:buAutoNum type="alphaUcPeriod"/>
            </a:pPr>
            <a:r>
              <a:rPr lang="en-US" sz="2400" dirty="0"/>
              <a:t>Say, “Mr. Swanson, that question isn’t relevant. Ms. Perkins, please don’t answer.”</a:t>
            </a:r>
          </a:p>
          <a:p>
            <a:pPr marL="514350" indent="-514350">
              <a:buFont typeface="Arial" panose="020B0604020202020204" pitchFamily="34" charset="0"/>
              <a:buAutoNum type="alphaUcPeriod"/>
            </a:pPr>
            <a:r>
              <a:rPr lang="en-US" sz="2400" dirty="0"/>
              <a:t>Say, “Mr. Swanson, you are treading on thin ice here. Be careful not to harass the witness.”</a:t>
            </a:r>
          </a:p>
          <a:p>
            <a:pPr marL="514350" indent="-514350">
              <a:buAutoNum type="alphaUcPeriod"/>
            </a:pPr>
            <a:r>
              <a:rPr lang="en-US" sz="2400" dirty="0"/>
              <a:t>Allow it. The Complainant’s advisor didn’t object, so the question should be part of the evidence.</a:t>
            </a:r>
          </a:p>
        </p:txBody>
      </p:sp>
      <p:sp>
        <p:nvSpPr>
          <p:cNvPr id="4" name="Oval 3">
            <a:extLst>
              <a:ext uri="{FF2B5EF4-FFF2-40B4-BE49-F238E27FC236}">
                <a16:creationId xmlns:a16="http://schemas.microsoft.com/office/drawing/2014/main" id="{CF3C463E-ECA6-44A3-8FDF-9ABEE0E99AF6}"/>
              </a:ext>
            </a:extLst>
          </p:cNvPr>
          <p:cNvSpPr/>
          <p:nvPr/>
        </p:nvSpPr>
        <p:spPr>
          <a:xfrm>
            <a:off x="706056" y="3125165"/>
            <a:ext cx="548616" cy="5324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30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s">
            <a:extLst>
              <a:ext uri="{FF2B5EF4-FFF2-40B4-BE49-F238E27FC236}">
                <a16:creationId xmlns:a16="http://schemas.microsoft.com/office/drawing/2014/main" id="{A3B1BF61-5E95-4A09-8AAB-9D7E772D20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675" y="1410905"/>
            <a:ext cx="4032621" cy="4032621"/>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C9A4F5-BF0D-428B-AD05-1E8EB65899C0}"/>
              </a:ext>
            </a:extLst>
          </p:cNvPr>
          <p:cNvSpPr>
            <a:spLocks noGrp="1"/>
          </p:cNvSpPr>
          <p:nvPr>
            <p:ph type="title"/>
          </p:nvPr>
        </p:nvSpPr>
        <p:spPr>
          <a:xfrm>
            <a:off x="5450209" y="1056640"/>
            <a:ext cx="5799947" cy="3494398"/>
          </a:xfrm>
        </p:spPr>
        <p:txBody>
          <a:bodyPr vert="horz" lIns="91440" tIns="45720" rIns="91440" bIns="45720" rtlCol="0" anchor="b">
            <a:normAutofit/>
          </a:bodyPr>
          <a:lstStyle/>
          <a:p>
            <a:r>
              <a:rPr lang="en-US" sz="8000" kern="1200" dirty="0">
                <a:solidFill>
                  <a:schemeClr val="tx1"/>
                </a:solidFill>
                <a:latin typeface="+mj-lt"/>
                <a:ea typeface="+mj-ea"/>
                <a:cs typeface="+mj-cs"/>
              </a:rPr>
              <a:t>Questions?</a:t>
            </a:r>
          </a:p>
        </p:txBody>
      </p:sp>
    </p:spTree>
    <p:extLst>
      <p:ext uri="{BB962C8B-B14F-4D97-AF65-F5344CB8AC3E}">
        <p14:creationId xmlns:p14="http://schemas.microsoft.com/office/powerpoint/2010/main" val="12641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3571-1286-4408-AB48-C4FBD643DAD6}"/>
              </a:ext>
            </a:extLst>
          </p:cNvPr>
          <p:cNvSpPr>
            <a:spLocks noGrp="1"/>
          </p:cNvSpPr>
          <p:nvPr>
            <p:ph type="title"/>
          </p:nvPr>
        </p:nvSpPr>
        <p:spPr/>
        <p:txBody>
          <a:bodyPr/>
          <a:lstStyle/>
          <a:p>
            <a:pPr algn="ctr"/>
            <a:r>
              <a:rPr lang="en-US" b="1" dirty="0"/>
              <a:t>New Rules Have </a:t>
            </a:r>
            <a:r>
              <a:rPr lang="en-US" b="1" dirty="0">
                <a:solidFill>
                  <a:srgbClr val="FFC000"/>
                </a:solidFill>
              </a:rPr>
              <a:t>Substantive</a:t>
            </a:r>
            <a:r>
              <a:rPr lang="en-US" b="1" dirty="0"/>
              <a:t> and </a:t>
            </a:r>
            <a:r>
              <a:rPr lang="en-US" b="1" dirty="0">
                <a:solidFill>
                  <a:srgbClr val="C00000"/>
                </a:solidFill>
              </a:rPr>
              <a:t>Procedural</a:t>
            </a:r>
            <a:r>
              <a:rPr lang="en-US" b="1" dirty="0"/>
              <a:t> Changes</a:t>
            </a:r>
          </a:p>
        </p:txBody>
      </p:sp>
      <p:graphicFrame>
        <p:nvGraphicFramePr>
          <p:cNvPr id="6" name="Content Placeholder 2">
            <a:extLst>
              <a:ext uri="{FF2B5EF4-FFF2-40B4-BE49-F238E27FC236}">
                <a16:creationId xmlns:a16="http://schemas.microsoft.com/office/drawing/2014/main" id="{EABB11BB-BE62-489C-B971-F1843AC46B10}"/>
              </a:ext>
            </a:extLst>
          </p:cNvPr>
          <p:cNvGraphicFramePr>
            <a:graphicFrameLocks noGrp="1"/>
          </p:cNvGraphicFramePr>
          <p:nvPr>
            <p:ph sz="half" idx="1"/>
            <p:extLst>
              <p:ext uri="{D42A27DB-BD31-4B8C-83A1-F6EECF244321}">
                <p14:modId xmlns:p14="http://schemas.microsoft.com/office/powerpoint/2010/main" val="4088257704"/>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a:extLst>
              <a:ext uri="{FF2B5EF4-FFF2-40B4-BE49-F238E27FC236}">
                <a16:creationId xmlns:a16="http://schemas.microsoft.com/office/drawing/2014/main" id="{5358EAA3-D1A6-48A2-96B0-6BBC6FD3CD7F}"/>
              </a:ext>
            </a:extLst>
          </p:cNvPr>
          <p:cNvSpPr>
            <a:spLocks noGrp="1"/>
          </p:cNvSpPr>
          <p:nvPr>
            <p:ph sz="half" idx="2"/>
          </p:nvPr>
        </p:nvSpPr>
        <p:spPr/>
        <p:txBody>
          <a:bodyPr>
            <a:normAutofit lnSpcReduction="10000"/>
          </a:bodyPr>
          <a:lstStyle/>
          <a:p>
            <a:r>
              <a:rPr lang="en-US" dirty="0">
                <a:solidFill>
                  <a:srgbClr val="C00000"/>
                </a:solidFill>
              </a:rPr>
              <a:t>Notice requirements</a:t>
            </a:r>
          </a:p>
          <a:p>
            <a:r>
              <a:rPr lang="en-US" dirty="0">
                <a:solidFill>
                  <a:srgbClr val="C00000"/>
                </a:solidFill>
              </a:rPr>
              <a:t>Training requirements </a:t>
            </a:r>
          </a:p>
          <a:p>
            <a:r>
              <a:rPr lang="en-US" dirty="0">
                <a:solidFill>
                  <a:srgbClr val="C00000"/>
                </a:solidFill>
              </a:rPr>
              <a:t>Supportive measures</a:t>
            </a:r>
          </a:p>
          <a:p>
            <a:r>
              <a:rPr lang="en-US" dirty="0">
                <a:solidFill>
                  <a:srgbClr val="C00000"/>
                </a:solidFill>
              </a:rPr>
              <a:t>Informal vs. Formal resolutions</a:t>
            </a:r>
          </a:p>
          <a:p>
            <a:r>
              <a:rPr lang="en-US" dirty="0">
                <a:solidFill>
                  <a:srgbClr val="C00000"/>
                </a:solidFill>
              </a:rPr>
              <a:t>No single-investigator model</a:t>
            </a:r>
          </a:p>
          <a:p>
            <a:r>
              <a:rPr lang="en-US" dirty="0">
                <a:solidFill>
                  <a:srgbClr val="C00000"/>
                </a:solidFill>
              </a:rPr>
              <a:t>A prescriptive grievance process</a:t>
            </a:r>
          </a:p>
          <a:p>
            <a:r>
              <a:rPr lang="en-US" dirty="0">
                <a:solidFill>
                  <a:srgbClr val="C00000"/>
                </a:solidFill>
              </a:rPr>
              <a:t>Live hearing and live cross examination</a:t>
            </a:r>
          </a:p>
          <a:p>
            <a:r>
              <a:rPr lang="en-US" dirty="0">
                <a:solidFill>
                  <a:srgbClr val="C00000"/>
                </a:solidFill>
              </a:rPr>
              <a:t>Appeal process offered</a:t>
            </a:r>
          </a:p>
          <a:p>
            <a:endParaRPr lang="en-US" dirty="0"/>
          </a:p>
        </p:txBody>
      </p:sp>
    </p:spTree>
    <p:extLst>
      <p:ext uri="{BB962C8B-B14F-4D97-AF65-F5344CB8AC3E}">
        <p14:creationId xmlns:p14="http://schemas.microsoft.com/office/powerpoint/2010/main" val="122933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A1F473-4D31-4CC6-B92A-835352D128AF}"/>
              </a:ext>
            </a:extLst>
          </p:cNvPr>
          <p:cNvSpPr>
            <a:spLocks noGrp="1"/>
          </p:cNvSpPr>
          <p:nvPr>
            <p:ph type="title"/>
          </p:nvPr>
        </p:nvSpPr>
        <p:spPr>
          <a:xfrm>
            <a:off x="838200" y="557189"/>
            <a:ext cx="3374136" cy="5567891"/>
          </a:xfrm>
        </p:spPr>
        <p:txBody>
          <a:bodyPr vert="horz" lIns="91440" tIns="45720" rIns="91440" bIns="45720" rtlCol="0">
            <a:normAutofit/>
          </a:bodyPr>
          <a:lstStyle/>
          <a:p>
            <a:r>
              <a:rPr lang="en-US" dirty="0"/>
              <a:t>Discretionary Areas</a:t>
            </a:r>
          </a:p>
        </p:txBody>
      </p:sp>
      <p:graphicFrame>
        <p:nvGraphicFramePr>
          <p:cNvPr id="5" name="Content Placeholder 2">
            <a:extLst>
              <a:ext uri="{FF2B5EF4-FFF2-40B4-BE49-F238E27FC236}">
                <a16:creationId xmlns:a16="http://schemas.microsoft.com/office/drawing/2014/main" id="{0FD0BAFC-2803-428B-B41E-0310AB11F0E2}"/>
              </a:ext>
            </a:extLst>
          </p:cNvPr>
          <p:cNvGraphicFramePr>
            <a:graphicFrameLocks noGrp="1"/>
          </p:cNvGraphicFramePr>
          <p:nvPr>
            <p:ph idx="1"/>
            <p:extLst>
              <p:ext uri="{D42A27DB-BD31-4B8C-83A1-F6EECF244321}">
                <p14:modId xmlns:p14="http://schemas.microsoft.com/office/powerpoint/2010/main" val="429029511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7016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5211</Words>
  <Application>Microsoft Office PowerPoint</Application>
  <PresentationFormat>Widescreen</PresentationFormat>
  <Paragraphs>476</Paragraphs>
  <Slides>76</Slides>
  <Notes>72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Hearing Officer Title IX Training: Hearings and Determinations Under the New Rules</vt:lpstr>
      <vt:lpstr>What We’ll Cover</vt:lpstr>
      <vt:lpstr>§ 106.8 Designation of Title IX Coordinator: The Equity Offices</vt:lpstr>
      <vt:lpstr>Title IX: Scope</vt:lpstr>
      <vt:lpstr>Previously: Guidance</vt:lpstr>
      <vt:lpstr>2018-2020: Extensive Rulemaking</vt:lpstr>
      <vt:lpstr>So, what’s new?</vt:lpstr>
      <vt:lpstr>New Rules Have Substantive and Procedural Changes</vt:lpstr>
      <vt:lpstr>Discretionary Areas</vt:lpstr>
      <vt:lpstr>What triggers the University’s obligations to respond?</vt:lpstr>
      <vt:lpstr>Actual knowledge </vt:lpstr>
      <vt:lpstr>Sexual Harassment  §106.30: Conduct on the basis of sex that satisfies one or more of  the following:</vt:lpstr>
      <vt:lpstr>Some Examples</vt:lpstr>
      <vt:lpstr>In an education program or activity of the University </vt:lpstr>
      <vt:lpstr>Some examples</vt:lpstr>
      <vt:lpstr>Against a person in the United States</vt:lpstr>
      <vt:lpstr>§106.45(b)(3)(i): Mandatory Dismissal</vt:lpstr>
      <vt:lpstr>Non-Title IX Sexual Misconduct</vt:lpstr>
      <vt:lpstr>The “Two Buckets” of Sexual Misconduct</vt:lpstr>
      <vt:lpstr>Why this matters for you</vt:lpstr>
      <vt:lpstr>Is it Title IX Sexual Misconduct?</vt:lpstr>
      <vt:lpstr>A formal complaint</vt:lpstr>
      <vt:lpstr>§ 106.8(c): Adoption of Grievance Procedures</vt:lpstr>
      <vt:lpstr>Key Requirements of § 106.45 for the formal grievance process:</vt:lpstr>
      <vt:lpstr>The Four Stages of the University’s Formal Grievance Process</vt:lpstr>
      <vt:lpstr>Requirements of the Live Hearing </vt:lpstr>
      <vt:lpstr>The Parties</vt:lpstr>
      <vt:lpstr>Advisor</vt:lpstr>
      <vt:lpstr>Other Important Roles</vt:lpstr>
      <vt:lpstr>Your role as the Hearing Officer</vt:lpstr>
      <vt:lpstr>Conducting the Hearing</vt:lpstr>
      <vt:lpstr>Impartiality: An Essential Focus</vt:lpstr>
      <vt:lpstr>Do Not</vt:lpstr>
      <vt:lpstr>DO:</vt:lpstr>
      <vt:lpstr>Technology at the hearing  </vt:lpstr>
      <vt:lpstr>Preparing for the Hearing</vt:lpstr>
      <vt:lpstr>Enforcing the Rules of Decorum</vt:lpstr>
      <vt:lpstr>Relevant Evidence: the only guidepost</vt:lpstr>
      <vt:lpstr>The investigator must collect and make available to the parties for review all relevant and directly related evidence.  § 106.45(b)(3)(vi)   This must include:  the evidence that the University does not intend to rely on in making a determination of responsibility  inculpatory or exculpatory evidence, whether obtained from a party or another source</vt:lpstr>
      <vt:lpstr>Directly Related vs. Relevant Evidence</vt:lpstr>
      <vt:lpstr>Making on-the-spot relevancy rulings</vt:lpstr>
      <vt:lpstr>What is NOT Relevant</vt:lpstr>
      <vt:lpstr>Sexual Predisposition v. Prior Sexual Behavior</vt:lpstr>
      <vt:lpstr>Excluding statements of a person who has not submitted to cross examination</vt:lpstr>
      <vt:lpstr>PowerPoint Presentation</vt:lpstr>
      <vt:lpstr>Making the Determination</vt:lpstr>
      <vt:lpstr>§106.45(b)(5): The Investigative Report</vt:lpstr>
      <vt:lpstr>§106.45(b)(7): Written Determination of Responsibility</vt:lpstr>
      <vt:lpstr>Potential overlap with other laws and processes</vt:lpstr>
      <vt:lpstr>Why is this important?</vt:lpstr>
      <vt:lpstr>Discussion Scenarios</vt:lpstr>
      <vt:lpstr>Example 1</vt:lpstr>
      <vt:lpstr>Do you:</vt:lpstr>
      <vt:lpstr>Example 2</vt:lpstr>
      <vt:lpstr>Do you:</vt:lpstr>
      <vt:lpstr>Example 3</vt:lpstr>
      <vt:lpstr>Do you:</vt:lpstr>
      <vt:lpstr>Example 5</vt:lpstr>
      <vt:lpstr>Do you:</vt:lpstr>
      <vt:lpstr>Example 6</vt:lpstr>
      <vt:lpstr>Do you:</vt:lpstr>
      <vt:lpstr>Example 7</vt:lpstr>
      <vt:lpstr>Do you:</vt:lpstr>
      <vt:lpstr>Example 8</vt:lpstr>
      <vt:lpstr>Do you:</vt:lpstr>
      <vt:lpstr>Example  9</vt:lpstr>
      <vt:lpstr>Do you:</vt:lpstr>
      <vt:lpstr>Example 10</vt:lpstr>
      <vt:lpstr>Do you:</vt:lpstr>
      <vt:lpstr>Example 11</vt:lpstr>
      <vt:lpstr>Do you:</vt:lpstr>
      <vt:lpstr>Example 12</vt:lpstr>
      <vt:lpstr>Do you:</vt:lpstr>
      <vt:lpstr>Example 13</vt:lpstr>
      <vt:lpstr>Do you:</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Sexual Misconduct Training:  Holding Hearings and Making Determinations Under the New Rules</dc:title>
  <dc:creator>Megan Clark</dc:creator>
  <cp:lastModifiedBy>Megan Clark</cp:lastModifiedBy>
  <cp:revision>11</cp:revision>
  <dcterms:created xsi:type="dcterms:W3CDTF">2021-03-11T06:34:43Z</dcterms:created>
  <dcterms:modified xsi:type="dcterms:W3CDTF">2021-03-11T19:37:36Z</dcterms:modified>
</cp:coreProperties>
</file>